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0" r:id="rId1"/>
    <p:sldMasterId id="2147483671" r:id="rId2"/>
  </p:sldMasterIdLst>
  <p:notesMasterIdLst>
    <p:notesMasterId r:id="rId68"/>
  </p:notesMasterIdLst>
  <p:sldIdLst>
    <p:sldId id="256" r:id="rId3"/>
    <p:sldId id="335" r:id="rId4"/>
    <p:sldId id="258" r:id="rId5"/>
    <p:sldId id="311" r:id="rId6"/>
    <p:sldId id="310" r:id="rId7"/>
    <p:sldId id="259" r:id="rId8"/>
    <p:sldId id="260" r:id="rId9"/>
    <p:sldId id="333" r:id="rId10"/>
    <p:sldId id="261" r:id="rId11"/>
    <p:sldId id="262" r:id="rId12"/>
    <p:sldId id="328" r:id="rId13"/>
    <p:sldId id="329" r:id="rId14"/>
    <p:sldId id="264" r:id="rId15"/>
    <p:sldId id="336" r:id="rId16"/>
    <p:sldId id="323" r:id="rId17"/>
    <p:sldId id="330" r:id="rId18"/>
    <p:sldId id="331" r:id="rId19"/>
    <p:sldId id="332" r:id="rId20"/>
    <p:sldId id="337" r:id="rId21"/>
    <p:sldId id="280" r:id="rId22"/>
    <p:sldId id="325" r:id="rId23"/>
    <p:sldId id="326" r:id="rId24"/>
    <p:sldId id="327" r:id="rId25"/>
    <p:sldId id="279" r:id="rId26"/>
    <p:sldId id="281" r:id="rId27"/>
    <p:sldId id="319" r:id="rId28"/>
    <p:sldId id="282" r:id="rId29"/>
    <p:sldId id="283" r:id="rId30"/>
    <p:sldId id="320" r:id="rId31"/>
    <p:sldId id="284" r:id="rId32"/>
    <p:sldId id="286" r:id="rId33"/>
    <p:sldId id="287" r:id="rId34"/>
    <p:sldId id="348" r:id="rId35"/>
    <p:sldId id="352" r:id="rId36"/>
    <p:sldId id="353" r:id="rId37"/>
    <p:sldId id="354" r:id="rId38"/>
    <p:sldId id="355" r:id="rId39"/>
    <p:sldId id="365" r:id="rId40"/>
    <p:sldId id="340" r:id="rId41"/>
    <p:sldId id="304" r:id="rId42"/>
    <p:sldId id="305" r:id="rId43"/>
    <p:sldId id="341" r:id="rId44"/>
    <p:sldId id="342" r:id="rId45"/>
    <p:sldId id="350" r:id="rId46"/>
    <p:sldId id="346" r:id="rId47"/>
    <p:sldId id="362" r:id="rId48"/>
    <p:sldId id="347" r:id="rId49"/>
    <p:sldId id="363" r:id="rId50"/>
    <p:sldId id="267" r:id="rId51"/>
    <p:sldId id="312" r:id="rId52"/>
    <p:sldId id="313" r:id="rId53"/>
    <p:sldId id="314" r:id="rId54"/>
    <p:sldId id="315" r:id="rId55"/>
    <p:sldId id="316" r:id="rId56"/>
    <p:sldId id="317" r:id="rId57"/>
    <p:sldId id="318" r:id="rId58"/>
    <p:sldId id="268" r:id="rId59"/>
    <p:sldId id="364" r:id="rId60"/>
    <p:sldId id="269" r:id="rId61"/>
    <p:sldId id="270" r:id="rId62"/>
    <p:sldId id="271" r:id="rId63"/>
    <p:sldId id="272" r:id="rId64"/>
    <p:sldId id="273" r:id="rId65"/>
    <p:sldId id="274" r:id="rId66"/>
    <p:sldId id="275" r:id="rId67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57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スタイルなし、表のグリッド線なし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テーマ スタイル 1 - アクセント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テーマ スタイル 1 - アクセント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5758FB7-9AC5-4552-8A53-C91805E547FA}" styleName="テーマ スタイル 1 - アクセント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3031"/>
    <p:restoredTop sz="94632"/>
  </p:normalViewPr>
  <p:slideViewPr>
    <p:cSldViewPr snapToGrid="0">
      <p:cViewPr varScale="1">
        <p:scale>
          <a:sx n="147" d="100"/>
          <a:sy n="147" d="100"/>
        </p:scale>
        <p:origin x="216" y="552"/>
      </p:cViewPr>
      <p:guideLst>
        <p:guide orient="horz" pos="1620"/>
        <p:guide pos="2880"/>
        <p:guide orient="horz" pos="5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30" d="100"/>
        <a:sy n="13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71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5f765d7e0f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5f765d7e0f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5f98c830ba_1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5f98c830ba_1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5f98c830ba_1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5f98c830ba_1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758576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5f98c830ba_1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5f98c830ba_1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98410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5f98c830ba_1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5f98c830ba_1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02715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5f98c830ba_1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5f98c830ba_1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88160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5f98c830ba_1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5f98c830ba_1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33007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5f98c830ba_1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5f98c830ba_1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50043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5f85c4895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5f85c4895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5f85c4895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5f85c4895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1277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5f85c4895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5f85c4895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70218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5f85c4895c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5f85c4895c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5f85c4895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5f85c4895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428457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5f85c4895c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5f85c4895c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5f85c4895c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5f85c4895c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5f85c4895c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5f85c4895c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390577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5f85c4895c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5f85c4895c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5f85c4895c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5f85c4895c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5f85c4895c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5f85c4895c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346946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5f85c4895c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5f85c4895c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5f85c4895c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5f85c4895c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5f85c4895c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5f85c4895c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5f85c4895c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5f85c4895c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5f85c4895c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5f85c4895c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724943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5f85c4895c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5f85c4895c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257625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5f98c830ba_1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5f98c830ba_1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208441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5f765d7e0f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5f765d7e0f_0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5f98c830ba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5f98c830ba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5f98c830ba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5f98c830ba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6325005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5f98c830ba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5f98c830ba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264251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5f98c830ba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5f98c830ba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853679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5f98c830ba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5f98c830ba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044325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5f98c830ba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5f98c830ba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00319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5f85c4895c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5f85c4895c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5f98c830ba_1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5f98c830ba_1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399876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5f98c830ba_1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5f98c830ba_1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568216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5f98c830ba_1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5f98c830ba_1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263911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5f98c830ba_1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5f98c830ba_1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2283282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5f98c830ba_1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5f98c830ba_1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435542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5f98c830ba_1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5f98c830ba_1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7207809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5f98c830ba_1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5f98c830ba_1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2036732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5f98c830ba_1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5f98c830ba_1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4075087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5f98c830ba_1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5f98c830ba_1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614852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5f98c830ba_1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5f98c830ba_1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00135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5f85c4895c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5f85c4895c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226143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5f98c830ba_1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5f98c830ba_1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4845982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5f98c830ba_1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5f98c830ba_1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120266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5f98c830ba_1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5f98c830ba_1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684715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5f98c830ba_1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5f98c830ba_1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194245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5f98c830ba_1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5f98c830ba_1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858989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5f98c830ba_1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5f98c830ba_1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043738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5f85c4895c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5f85c4895c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5f85c4895c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5f85c4895c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5f85c4895c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5f85c4895c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25790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5f85c4895c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5f85c4895c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6961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タイトルとコンテンツ" type="obj">
  <p:cSld name="OBJEC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タイトル スライド" type="title">
  <p:cSld name="TITLE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セクション見出し" type="secHead">
  <p:cSld name="SECTION_HEADER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body" idx="1"/>
          </p:nvPr>
        </p:nvSpPr>
        <p:spPr>
          <a:xfrm>
            <a:off x="623888" y="3442097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比較" type="twoTxTwoObj">
  <p:cSld name="TWO_OBJECTS_WITH_TEX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8"/>
          <p:cNvSpPr txBox="1"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body" idx="1"/>
          </p:nvPr>
        </p:nvSpPr>
        <p:spPr>
          <a:xfrm>
            <a:off x="629841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body" idx="2"/>
          </p:nvPr>
        </p:nvSpPr>
        <p:spPr>
          <a:xfrm>
            <a:off x="629841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body" idx="3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86" name="Google Shape;86;p18"/>
          <p:cNvSpPr txBox="1">
            <a:spLocks noGrp="1"/>
          </p:cNvSpPr>
          <p:nvPr>
            <p:ph type="body" idx="4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7" name="Google Shape;87;p1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タイトルのみ" type="titleOnly">
  <p:cSld name="TITLE_ONLY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9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白紙" type="blank">
  <p:cSld name="BLANK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20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2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タイトル付きのコンテンツ" type="objTx">
  <p:cSld name="OBJECT_WITH_CAPTION_TEXT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21"/>
          <p:cNvSpPr txBox="1">
            <a:spLocks noGrp="1"/>
          </p:cNvSpPr>
          <p:nvPr>
            <p:ph type="body" idx="1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81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619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marL="2286000" lvl="4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marL="2743200" lvl="5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102" name="Google Shape;102;p21"/>
          <p:cNvSpPr txBox="1">
            <a:spLocks noGrp="1"/>
          </p:cNvSpPr>
          <p:nvPr>
            <p:ph type="body" idx="2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03" name="Google Shape;103;p2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2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2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タイトル付きの図" type="picTx">
  <p:cSld name="PICTURE_WITH_CAPTION_TEXT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22"/>
          <p:cNvSpPr>
            <a:spLocks noGrp="1"/>
          </p:cNvSpPr>
          <p:nvPr>
            <p:ph type="pic" idx="2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" name="Google Shape;109;p22"/>
          <p:cNvSpPr txBox="1">
            <a:spLocks noGrp="1"/>
          </p:cNvSpPr>
          <p:nvPr>
            <p:ph type="body" idx="1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10" name="Google Shape;110;p2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タイトルと縦書きテキスト" type="vertTx">
  <p:cSld name="VERTICAL_TEXT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23"/>
          <p:cNvSpPr txBox="1">
            <a:spLocks noGrp="1"/>
          </p:cNvSpPr>
          <p:nvPr>
            <p:ph type="body" idx="1"/>
          </p:nvPr>
        </p:nvSpPr>
        <p:spPr>
          <a:xfrm rot="5400000">
            <a:off x="2940248" y="-942379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16" name="Google Shape;116;p2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縦書きタイトルと&#10;縦書きテキスト" type="vertTitleAndTx">
  <p:cSld name="VERTICAL_TITLE_AND_VERTICAL_TEXT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>
            <a:spLocks noGrp="1"/>
          </p:cNvSpPr>
          <p:nvPr>
            <p:ph type="title"/>
          </p:nvPr>
        </p:nvSpPr>
        <p:spPr>
          <a:xfrm rot="5400000">
            <a:off x="5350073" y="1467446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4"/>
          <p:cNvSpPr txBox="1">
            <a:spLocks noGrp="1"/>
          </p:cNvSpPr>
          <p:nvPr>
            <p:ph type="body" idx="1"/>
          </p:nvPr>
        </p:nvSpPr>
        <p:spPr>
          <a:xfrm rot="5400000">
            <a:off x="1349573" y="-447079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22" name="Google Shape;122;p2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  <a:defRPr sz="3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8.png"/><Relationship Id="rId4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5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1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4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5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6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8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0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 txBox="1">
            <a:spLocks noGrp="1"/>
          </p:cNvSpPr>
          <p:nvPr>
            <p:ph type="body" idx="1"/>
          </p:nvPr>
        </p:nvSpPr>
        <p:spPr>
          <a:xfrm>
            <a:off x="628650" y="1296000"/>
            <a:ext cx="7886700" cy="3263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ja" sz="1150" b="1" dirty="0">
                <a:solidFill>
                  <a:srgbClr val="434343"/>
                </a:solidFill>
                <a:highlight>
                  <a:srgbClr val="FFFFFF"/>
                </a:highlight>
              </a:rPr>
              <a:t>ユークリッド幾何学</a:t>
            </a:r>
            <a:r>
              <a:rPr lang="ja" sz="1150" dirty="0">
                <a:solidFill>
                  <a:srgbClr val="434343"/>
                </a:solidFill>
                <a:highlight>
                  <a:srgbClr val="FFFFFF"/>
                </a:highlight>
              </a:rPr>
              <a:t>は以下の５つの公準が正しいことを前提としている．</a:t>
            </a:r>
            <a:endParaRPr sz="1150" dirty="0">
              <a:solidFill>
                <a:srgbClr val="434343"/>
              </a:solidFill>
              <a:highlight>
                <a:srgbClr val="FFFFFF"/>
              </a:highlight>
            </a:endParaRPr>
          </a:p>
          <a:p>
            <a:pPr marL="435599" lvl="0" indent="-303424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434343"/>
              </a:buClr>
              <a:buSzPts val="1150"/>
              <a:buAutoNum type="arabicPeriod"/>
            </a:pPr>
            <a:r>
              <a:rPr lang="ja" sz="1150" dirty="0">
                <a:solidFill>
                  <a:srgbClr val="434343"/>
                </a:solidFill>
                <a:highlight>
                  <a:srgbClr val="FFFFFF"/>
                </a:highlight>
              </a:rPr>
              <a:t>任意の１点から他の１点に対して直線を引くこと</a:t>
            </a:r>
            <a:endParaRPr sz="1150" dirty="0">
              <a:solidFill>
                <a:srgbClr val="434343"/>
              </a:solidFill>
              <a:highlight>
                <a:srgbClr val="FFFFFF"/>
              </a:highlight>
            </a:endParaRPr>
          </a:p>
          <a:p>
            <a:pPr marL="435599" lvl="0" indent="-303424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50"/>
              <a:buAutoNum type="arabicPeriod"/>
            </a:pPr>
            <a:r>
              <a:rPr lang="ja" sz="1150" dirty="0">
                <a:solidFill>
                  <a:srgbClr val="434343"/>
                </a:solidFill>
                <a:highlight>
                  <a:srgbClr val="FFFFFF"/>
                </a:highlight>
              </a:rPr>
              <a:t>有限の直線を連続的にまっすぐ延長すること</a:t>
            </a:r>
            <a:endParaRPr sz="1150" dirty="0">
              <a:solidFill>
                <a:srgbClr val="434343"/>
              </a:solidFill>
              <a:highlight>
                <a:srgbClr val="FFFFFF"/>
              </a:highlight>
            </a:endParaRPr>
          </a:p>
          <a:p>
            <a:pPr marL="435599" lvl="0" indent="-303424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50"/>
              <a:buAutoNum type="arabicPeriod"/>
            </a:pPr>
            <a:r>
              <a:rPr lang="ja" sz="1150" dirty="0">
                <a:solidFill>
                  <a:srgbClr val="434343"/>
                </a:solidFill>
                <a:highlight>
                  <a:srgbClr val="FFFFFF"/>
                </a:highlight>
              </a:rPr>
              <a:t>任意の中心と半径で円を描くこと</a:t>
            </a:r>
            <a:endParaRPr sz="1150" dirty="0">
              <a:solidFill>
                <a:srgbClr val="434343"/>
              </a:solidFill>
              <a:highlight>
                <a:srgbClr val="FFFFFF"/>
              </a:highlight>
            </a:endParaRPr>
          </a:p>
          <a:p>
            <a:pPr marL="435599" lvl="0" indent="-303424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50"/>
              <a:buAutoNum type="arabicPeriod"/>
            </a:pPr>
            <a:r>
              <a:rPr lang="ja" sz="1150" dirty="0">
                <a:solidFill>
                  <a:srgbClr val="434343"/>
                </a:solidFill>
                <a:highlight>
                  <a:srgbClr val="FFFFFF"/>
                </a:highlight>
              </a:rPr>
              <a:t>すべての直角(=90°)は互いに等しいこと</a:t>
            </a:r>
            <a:endParaRPr sz="1150" dirty="0">
              <a:solidFill>
                <a:srgbClr val="434343"/>
              </a:solidFill>
              <a:highlight>
                <a:srgbClr val="FFFFFF"/>
              </a:highlight>
            </a:endParaRPr>
          </a:p>
          <a:p>
            <a:pPr marL="435599" lvl="0" indent="-303424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50"/>
              <a:buAutoNum type="arabicPeriod"/>
            </a:pPr>
            <a:r>
              <a:rPr lang="ja" sz="1150" dirty="0">
                <a:solidFill>
                  <a:srgbClr val="434343"/>
                </a:solidFill>
                <a:highlight>
                  <a:srgbClr val="FFFFFF"/>
                </a:highlight>
              </a:rPr>
              <a:t>直線が２直線と交わるとき、同じ側の内角の和が2直角より小さい場合、その２直線が限りなく延長されたとき、内角の和（同傍内角）が２直角（180°）より小さい側で交わる。</a:t>
            </a:r>
            <a:endParaRPr sz="1150" dirty="0">
              <a:solidFill>
                <a:srgbClr val="434343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ja" sz="1150" dirty="0">
                <a:solidFill>
                  <a:srgbClr val="434343"/>
                </a:solidFill>
                <a:highlight>
                  <a:srgbClr val="FFFFFF"/>
                </a:highlight>
              </a:rPr>
              <a:t>１〜４は簡潔かつ自明だが，</a:t>
            </a:r>
            <a:endParaRPr sz="1150" dirty="0">
              <a:solidFill>
                <a:srgbClr val="434343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ja" sz="1150" dirty="0">
                <a:solidFill>
                  <a:srgbClr val="000000"/>
                </a:solidFill>
                <a:highlight>
                  <a:srgbClr val="FFFFFF"/>
                </a:highlight>
              </a:rPr>
              <a:t>５は条件が多くて自明ではないのでは？？</a:t>
            </a:r>
            <a:endParaRPr sz="115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dirty="0">
              <a:solidFill>
                <a:srgbClr val="434343"/>
              </a:solidFill>
            </a:endParaRPr>
          </a:p>
        </p:txBody>
      </p:sp>
      <p:sp>
        <p:nvSpPr>
          <p:cNvPr id="130" name="Google Shape;130;p25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dirty="0"/>
              <a:t>双曲幾何の発祥</a:t>
            </a:r>
            <a:r>
              <a:rPr lang="ja" sz="1800" dirty="0"/>
              <a:t>〜ユークリッド幾何学が自明かどうか〜</a:t>
            </a:r>
            <a:endParaRPr sz="1800" dirty="0"/>
          </a:p>
        </p:txBody>
      </p:sp>
      <p:pic>
        <p:nvPicPr>
          <p:cNvPr id="131" name="Google Shape;131;p25" descr="「平行線公準」の画像検索結果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2625" y="2874250"/>
            <a:ext cx="2629150" cy="1992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1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 dirty="0"/>
              <a:t>複素数の基礎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dirty="0"/>
              <a:t>一次変換2~積：回転</a:t>
            </a:r>
            <a:r>
              <a:rPr lang="ja" altLang="en-US" dirty="0"/>
              <a:t>・</a:t>
            </a:r>
            <a:r>
              <a:rPr lang="ja-JP" altLang="en-US"/>
              <a:t>拡大</a:t>
            </a:r>
            <a:r>
              <a:rPr lang="ja" dirty="0"/>
              <a:t>~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6" name="Google Shape;166;p31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28650" y="1369219"/>
                <a:ext cx="7886700" cy="3263400"/>
              </a:xfrm>
              <a:prstGeom prst="rect">
                <a:avLst/>
              </a:prstGeom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lvl="0" indent="0" algn="l" rtl="0">
                  <a:spcBef>
                    <a:spcPts val="800"/>
                  </a:spcBef>
                  <a:spcAft>
                    <a:spcPts val="0"/>
                  </a:spcAft>
                  <a:buNone/>
                </a:pPr>
                <a:r>
                  <a:rPr lang="ja-JP" altLang="en-US" sz="1800" dirty="0"/>
                  <a:t>複素数に複素数をかけると原点を中心に</a:t>
                </a:r>
                <a:r>
                  <a:rPr lang="ja-JP" altLang="en-US" sz="1800"/>
                  <a:t>回転するとともに拡大（もしくは縮小）される．</a:t>
                </a:r>
                <a:endParaRPr lang="ja-JP" altLang="en-US" sz="1800" dirty="0"/>
              </a:p>
              <a:p>
                <a:pPr marL="0" lvl="0" indent="0" algn="l" rtl="0">
                  <a:spcBef>
                    <a:spcPts val="800"/>
                  </a:spcBef>
                  <a:spcAft>
                    <a:spcPts val="0"/>
                  </a:spcAft>
                  <a:buNone/>
                </a:pPr>
                <a:r>
                  <a:rPr lang="en-US" altLang="ja-JP" sz="1800" i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def</a:t>
                </a:r>
                <a:r>
                  <a:rPr lang="en-US" altLang="ja-JP" sz="18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</a:t>
                </a:r>
                <a:r>
                  <a:rPr lang="ja-JP" altLang="en-US" sz="18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積：拡大・縮小</a:t>
                </a:r>
                <a:endParaRPr lang="en-US" altLang="ja-JP" sz="1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altLang="ja" sz="1800" dirty="0">
                    <a:ea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l-GR" altLang="ja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altLang="ja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ja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altLang="ja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altLang="ja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𝑏𝑖</m:t>
                    </m:r>
                    <m:r>
                      <a:rPr lang="en-US" altLang="ja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altLang="ja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altLang="ja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ja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altLang="ja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altLang="ja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𝑖𝑦</m:t>
                    </m:r>
                    <m:d>
                      <m:dPr>
                        <m:ctrlPr>
                          <a:rPr lang="en-US" altLang="ja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altLang="ja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ℂ</m:t>
                        </m:r>
                      </m:e>
                    </m:d>
                    <m:r>
                      <a:rPr lang="en-US" altLang="ja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ja-JP" altLang="en-US" sz="1800" i="1" smtClean="0">
                        <a:latin typeface="Cambria Math" panose="02040503050406030204" pitchFamily="18" charset="0"/>
                      </a:rPr>
                      <m:t>𝜓</m:t>
                    </m:r>
                    <m:d>
                      <m:dPr>
                        <m:ctrlPr>
                          <a:rPr lang="ar-AE" altLang="ja-JP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fr-CA" altLang="ja-JP" sz="1800" b="0" i="0" smtClean="0">
                            <a:latin typeface="Cambria Math" panose="02040503050406030204" pitchFamily="18" charset="0"/>
                          </a:rPr>
                          <m:t>z</m:t>
                        </m:r>
                      </m:e>
                    </m:d>
                    <m:r>
                      <a:rPr lang="ar-AE" altLang="ja-JP" sz="18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l-GR" altLang="ja-JP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α</m:t>
                    </m:r>
                    <m:r>
                      <a:rPr lang="el-GR" altLang="ja-JP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</m:oMath>
                </a14:m>
                <a:endParaRPr lang="el-GR" altLang="ja-JP" sz="1800" dirty="0"/>
              </a:p>
              <a:p>
                <a:pPr marL="0" lvl="0" indent="0" algn="l" rtl="0">
                  <a:spcBef>
                    <a:spcPts val="800"/>
                  </a:spcBef>
                  <a:spcAft>
                    <a:spcPts val="0"/>
                  </a:spcAft>
                  <a:buNone/>
                </a:pPr>
                <a:endParaRPr lang="en-US" sz="1800" dirty="0"/>
              </a:p>
              <a:p>
                <a:pPr marL="0" lvl="0" indent="0" algn="l" rtl="0">
                  <a:spcBef>
                    <a:spcPts val="800"/>
                  </a:spcBef>
                  <a:spcAft>
                    <a:spcPts val="0"/>
                  </a:spcAft>
                  <a:buNone/>
                </a:pPr>
                <a:r>
                  <a:rPr lang="ja-JP" altLang="en-US" sz="1800"/>
                  <a:t>このとき，オイラーの公式</a:t>
                </a:r>
                <a:endParaRPr lang="en-US" altLang="ja-JP" sz="1800" dirty="0"/>
              </a:p>
              <a:p>
                <a:pPr marL="0" lvl="0" indent="0" algn="l" rtl="0">
                  <a:spcBef>
                    <a:spcPts val="800"/>
                  </a:spcBef>
                  <a:spcAft>
                    <a:spcPts val="0"/>
                  </a:spcAft>
                  <a:buNone/>
                </a:pPr>
                <a:r>
                  <a:rPr lang="en-US" altLang="ja-JP" sz="1800" b="0" dirty="0"/>
                  <a:t>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ja-JP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p>
                    </m:sSup>
                    <m:r>
                      <a:rPr lang="en-US" altLang="ja-JP" sz="18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8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𝑖</m:t>
                    </m:r>
                    <m:func>
                      <m:func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800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func>
                  </m:oMath>
                </a14:m>
                <a:endParaRPr lang="en-US" sz="1800" dirty="0"/>
              </a:p>
              <a:p>
                <a:pPr marL="0" lvl="0" indent="0">
                  <a:buNone/>
                </a:pPr>
                <a:r>
                  <a:rPr lang="ja-JP" altLang="en-US" sz="1800"/>
                  <a:t>を用いると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𝑟</m:t>
                    </m:r>
                    <m:sSup>
                      <m:sSupPr>
                        <m:ctrlPr>
                          <a:rPr lang="en-US" altLang="ja-JP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18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ja-JP" sz="18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ja-JP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p>
                    </m:sSup>
                    <m:r>
                      <a:rPr lang="en-US" altLang="ja-JP" sz="1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altLang="ja-JP" sz="1800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ja-JP" sz="1800" b="0" i="1" smtClean="0">
                        <a:latin typeface="Cambria Math" panose="02040503050406030204" pitchFamily="18" charset="0"/>
                      </a:rPr>
                      <m:t>′</m:t>
                    </m:r>
                    <m:r>
                      <a:rPr lang="en-US" altLang="ja-JP" sz="1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sz="1800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ja-JP" sz="1800" b="0" i="1" smtClean="0">
                        <a:latin typeface="Cambria Math" panose="02040503050406030204" pitchFamily="18" charset="0"/>
                      </a:rPr>
                      <m:t>′</m:t>
                    </m:r>
                    <m:sSup>
                      <m:sSupPr>
                        <m:ctrlPr>
                          <a:rPr lang="en-US" altLang="ja-JP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18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ja-JP" sz="18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ja-JP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altLang="ja-JP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1800" dirty="0"/>
                  <a:t>として</a:t>
                </a:r>
              </a:p>
              <a:p>
                <a:pPr marL="0" lvl="0" indent="0">
                  <a:buNone/>
                </a:pPr>
                <a:r>
                  <a:rPr lang="en-US" sz="1800" dirty="0"/>
                  <a:t>	</a:t>
                </a:r>
                <a:r>
                  <a:rPr lang="en-US" altLang="ja-JP" sz="1800" dirty="0"/>
                  <a:t> </a:t>
                </a:r>
                <a14:m>
                  <m:oMath xmlns:m="http://schemas.openxmlformats.org/officeDocument/2006/math">
                    <m:r>
                      <a:rPr lang="en-US" altLang="ja-JP" sz="1800" i="1">
                        <a:latin typeface="Cambria Math" panose="02040503050406030204" pitchFamily="18" charset="0"/>
                      </a:rPr>
                      <m:t>𝑧</m:t>
                    </m:r>
                    <m:sSup>
                      <m:sSupPr>
                        <m:ctrlP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18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ja-JP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sz="1800" i="1">
                        <a:latin typeface="Cambria Math" panose="02040503050406030204" pitchFamily="18" charset="0"/>
                      </a:rPr>
                      <m:t>𝑟</m:t>
                    </m:r>
                    <m:sSup>
                      <m:sSupPr>
                        <m:ctrlPr>
                          <a:rPr lang="en-US" altLang="ja-JP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18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ja-JP" sz="18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ja-JP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p>
                    </m:sSup>
                  </m:oMath>
                </a14:m>
                <a:r>
                  <a:rPr lang="en-US" altLang="ja-JP" sz="1800" dirty="0"/>
                  <a:t> </a:t>
                </a:r>
                <a14:m>
                  <m:oMath xmlns:m="http://schemas.openxmlformats.org/officeDocument/2006/math">
                    <m:r>
                      <a:rPr lang="en-US" altLang="ja-JP" sz="1800" i="1">
                        <a:latin typeface="Cambria Math" panose="02040503050406030204" pitchFamily="18" charset="0"/>
                      </a:rPr>
                      <m:t>𝑟</m:t>
                    </m:r>
                    <m:sSup>
                      <m:sSupPr>
                        <m:ctrlPr>
                          <a:rPr lang="en-US" altLang="ja-JP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  <m:r>
                          <a:rPr lang="en-US" altLang="ja-JP" sz="18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ja-JP" sz="18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ja-JP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altLang="ja-JP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ja-JP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ja-JP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𝑟𝑟</m:t>
                    </m:r>
                    <m:r>
                      <a:rPr lang="en-US" altLang="ja-JP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</m:t>
                    </m:r>
                    <m:sSup>
                      <m:sSupPr>
                        <m:ctrlPr>
                          <a:rPr lang="en-US" altLang="ja-JP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18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ja-JP" sz="18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ja-JP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altLang="ja-JP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altLang="ja-JP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altLang="ja-JP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′)</m:t>
                        </m:r>
                      </m:sup>
                    </m:sSup>
                  </m:oMath>
                </a14:m>
                <a:endParaRPr lang="el-GR" sz="1800" dirty="0"/>
              </a:p>
            </p:txBody>
          </p:sp>
        </mc:Choice>
        <mc:Fallback xmlns="">
          <p:sp>
            <p:nvSpPr>
              <p:cNvPr id="166" name="Google Shape;166;p31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28650" y="1369219"/>
                <a:ext cx="7886700" cy="3263400"/>
              </a:xfrm>
              <a:prstGeom prst="rect">
                <a:avLst/>
              </a:prstGeom>
              <a:blipFill>
                <a:blip r:embed="rId3"/>
                <a:stretch>
                  <a:fillRect l="-96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図 1">
            <a:extLst>
              <a:ext uri="{FF2B5EF4-FFF2-40B4-BE49-F238E27FC236}">
                <a16:creationId xmlns:a16="http://schemas.microsoft.com/office/drawing/2014/main" id="{FA6047A3-1183-F44A-A7F4-CA5768A6DB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5480" y="2355925"/>
            <a:ext cx="2578100" cy="25781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1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 dirty="0"/>
              <a:t>複素数の基礎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dirty="0"/>
              <a:t>一次変換</a:t>
            </a:r>
            <a:r>
              <a:rPr lang="en-US" altLang="ja" dirty="0"/>
              <a:t>3</a:t>
            </a:r>
            <a:r>
              <a:rPr lang="ja" dirty="0"/>
              <a:t>~</a:t>
            </a:r>
            <a:r>
              <a:rPr lang="ja-JP" altLang="en-US"/>
              <a:t>逆数：反転</a:t>
            </a:r>
            <a:r>
              <a:rPr lang="ja" dirty="0"/>
              <a:t>~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6" name="Google Shape;166;p31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28650" y="1369218"/>
                <a:ext cx="7886700" cy="3593613"/>
              </a:xfrm>
              <a:prstGeom prst="rect">
                <a:avLst/>
              </a:prstGeom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indent="0">
                  <a:buNone/>
                </a:pPr>
                <a:r>
                  <a:rPr lang="en-US" altLang="ja-JP" sz="1800" i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def</a:t>
                </a:r>
                <a:r>
                  <a:rPr lang="ja-JP" altLang="en-US" sz="1800"/>
                  <a:t> </a:t>
                </a:r>
                <a:r>
                  <a:rPr lang="ja-JP" altLang="en-US" sz="180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逆数：反転</a:t>
                </a:r>
                <a:endParaRPr lang="en-US" altLang="ja-JP" sz="18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pPr marL="0" indent="0">
                  <a:buNone/>
                </a:pPr>
                <a:r>
                  <a:rPr lang="en-US" altLang="ja-JP" sz="1800" dirty="0"/>
                  <a:t>	</a:t>
                </a:r>
                <a14:m>
                  <m:oMath xmlns:m="http://schemas.openxmlformats.org/officeDocument/2006/math">
                    <m:r>
                      <a:rPr lang="ja-JP" altLang="en-US" sz="1800" i="1">
                        <a:latin typeface="Cambria Math" panose="02040503050406030204" pitchFamily="18" charset="0"/>
                      </a:rPr>
                      <m:t>𝜓</m:t>
                    </m:r>
                    <m:d>
                      <m:dPr>
                        <m:ctrlPr>
                          <a:rPr lang="ar-AE" altLang="ja-JP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fr-CA" altLang="ja-JP" sz="1800">
                            <a:latin typeface="Cambria Math" panose="02040503050406030204" pitchFamily="18" charset="0"/>
                          </a:rPr>
                          <m:t>z</m:t>
                        </m:r>
                      </m:e>
                    </m:d>
                    <m:r>
                      <a:rPr lang="ar-AE" altLang="ja-JP" sz="180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1800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altLang="ja-JP" sz="1800" b="0" i="0" smtClean="0">
                            <a:latin typeface="Cambria Math" panose="02040503050406030204" pitchFamily="18" charset="0"/>
                          </a:rPr>
                          <m:t>z</m:t>
                        </m:r>
                      </m:den>
                    </m:f>
                  </m:oMath>
                </a14:m>
                <a:endParaRPr lang="en-US" altLang="ja-JP" sz="1800" dirty="0"/>
              </a:p>
              <a:p>
                <a:pPr marL="0" indent="0">
                  <a:buNone/>
                </a:pPr>
                <a:endParaRPr lang="en-US" altLang="ja-JP" sz="18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altLang="ja-JP" sz="18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ja-JP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sz="1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ja-JP" sz="18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ja-JP" sz="1800" b="0" i="1" smtClean="0">
                        <a:latin typeface="Cambria Math" panose="02040503050406030204" pitchFamily="18" charset="0"/>
                      </a:rPr>
                      <m:t>𝑖𝑦</m:t>
                    </m:r>
                  </m:oMath>
                </a14:m>
                <a:r>
                  <a:rPr lang="ja-JP" altLang="en-US" sz="1800" dirty="0"/>
                  <a:t>として， </a:t>
                </a:r>
                <a14:m>
                  <m:oMath xmlns:m="http://schemas.openxmlformats.org/officeDocument/2006/math">
                    <m:r>
                      <a:rPr lang="ja-JP" altLang="en-US" sz="1800" i="1">
                        <a:latin typeface="Cambria Math" panose="02040503050406030204" pitchFamily="18" charset="0"/>
                      </a:rPr>
                      <m:t>𝜓</m:t>
                    </m:r>
                    <m:d>
                      <m:dPr>
                        <m:ctrlPr>
                          <a:rPr lang="ar-AE" altLang="ja-JP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fr-CA" altLang="ja-JP" sz="1800">
                            <a:latin typeface="Cambria Math" panose="02040503050406030204" pitchFamily="18" charset="0"/>
                          </a:rPr>
                          <m:t>z</m:t>
                        </m:r>
                      </m:e>
                    </m:d>
                    <m:r>
                      <a:rPr lang="ar-AE" altLang="ja-JP" sz="180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180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altLang="ja-JP" sz="1800">
                            <a:latin typeface="Cambria Math" panose="02040503050406030204" pitchFamily="18" charset="0"/>
                          </a:rPr>
                          <m:t>z</m:t>
                        </m:r>
                      </m:den>
                    </m:f>
                  </m:oMath>
                </a14:m>
                <a:r>
                  <a:rPr lang="ja-JP" altLang="en-US" sz="1800"/>
                  <a:t>で写してみる．</a:t>
                </a:r>
                <a:endParaRPr lang="en-US" altLang="ja-JP" sz="18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ja-JP" altLang="en-US" sz="1800" i="1">
                        <a:latin typeface="Cambria Math" panose="02040503050406030204" pitchFamily="18" charset="0"/>
                      </a:rPr>
                      <m:t>𝜓</m:t>
                    </m:r>
                    <m:d>
                      <m:dPr>
                        <m:ctrlPr>
                          <a:rPr lang="ar-AE" altLang="ja-JP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fr-CA" altLang="ja-JP" sz="1800">
                            <a:latin typeface="Cambria Math" panose="02040503050406030204" pitchFamily="18" charset="0"/>
                          </a:rPr>
                          <m:t>z</m:t>
                        </m:r>
                      </m:e>
                    </m:d>
                    <m:r>
                      <a:rPr lang="en-US" altLang="ja-JP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  <m:t>𝑖𝑦</m:t>
                        </m:r>
                      </m:den>
                    </m:f>
                    <m:r>
                      <a:rPr lang="en-US" altLang="ja-JP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  <m:t>𝑖𝑦</m:t>
                        </m:r>
                      </m:num>
                      <m:den>
                        <m:sSup>
                          <m:sSupPr>
                            <m:ctrlPr>
                              <a:rPr lang="en-US" altLang="ja-JP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ja-JP" sz="1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ja-JP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ja-JP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ja-JP" sz="18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ja-JP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altLang="ja-JP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num>
                      <m:den>
                        <m:sSup>
                          <m:sSupPr>
                            <m:ctrlPr>
                              <a:rPr lang="en-US" altLang="ja-JP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ja-JP" sz="1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ja-JP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ja-JP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ja-JP" sz="18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ja-JP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altLang="ja-JP" sz="18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  <m:t>𝑖𝑦</m:t>
                        </m:r>
                      </m:num>
                      <m:den>
                        <m:sSup>
                          <m:sSupPr>
                            <m:ctrlPr>
                              <a:rPr lang="en-US" altLang="ja-JP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ja-JP" sz="1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ja-JP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ja-JP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ja-JP" sz="18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ja-JP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ja-JP" altLang="en-US" sz="1800" dirty="0"/>
                  <a:t>と</a:t>
                </a:r>
                <a:r>
                  <a:rPr lang="ja-JP" altLang="en-US" sz="1800"/>
                  <a:t>計算できる．</a:t>
                </a:r>
                <a:endParaRPr lang="en-US" altLang="ja-JP" sz="1800" dirty="0"/>
              </a:p>
              <a:p>
                <a:pPr marL="0" indent="0">
                  <a:buNone/>
                </a:pPr>
                <a:r>
                  <a:rPr lang="ja-JP" altLang="en-US" sz="1800"/>
                  <a:t>ここで</a:t>
                </a:r>
                <a14:m>
                  <m:oMath xmlns:m="http://schemas.openxmlformats.org/officeDocument/2006/math">
                    <m:r>
                      <a:rPr lang="ja-JP" altLang="en-US" sz="1800" i="1">
                        <a:latin typeface="Cambria Math" panose="02040503050406030204" pitchFamily="18" charset="0"/>
                      </a:rPr>
                      <m:t>𝜓</m:t>
                    </m:r>
                    <m:d>
                      <m:dPr>
                        <m:ctrlPr>
                          <a:rPr lang="ar-AE" altLang="ja-JP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fr-CA" altLang="ja-JP" sz="1800">
                            <a:latin typeface="Cambria Math" panose="02040503050406030204" pitchFamily="18" charset="0"/>
                          </a:rPr>
                          <m:t>z</m:t>
                        </m:r>
                      </m:e>
                    </m:d>
                    <m:r>
                      <a:rPr lang="en-US" altLang="ja-JP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sz="1800" b="0" i="1" smtClean="0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altLang="ja-JP" sz="18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ja-JP" sz="1800" b="0" i="1" smtClean="0">
                        <a:latin typeface="Cambria Math" panose="02040503050406030204" pitchFamily="18" charset="0"/>
                      </a:rPr>
                      <m:t>𝑖𝑣</m:t>
                    </m:r>
                    <m:r>
                      <a:rPr lang="en-US" altLang="ja-JP" sz="1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ja-JP" sz="1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ja-JP" sz="18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ja-JP" sz="18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ja-JP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ja-JP" altLang="en-US" sz="1800" dirty="0"/>
                  <a:t>と</a:t>
                </a:r>
                <a:r>
                  <a:rPr lang="ja-JP" altLang="en-US" sz="1800"/>
                  <a:t>すると，</a:t>
                </a:r>
                <a:r>
                  <a:rPr lang="en-US" altLang="ja-JP" sz="1800" dirty="0"/>
                  <a:t> </a:t>
                </a:r>
                <a14:m>
                  <m:oMath xmlns:m="http://schemas.openxmlformats.org/officeDocument/2006/math">
                    <m:r>
                      <a:rPr lang="en-US" altLang="ja-JP" sz="1800" i="1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altLang="ja-JP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18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ja-JP" sz="1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ja-JP" sz="18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altLang="ja-JP" sz="18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ja-JP" sz="18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ja-JP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1800" i="1">
                            <a:latin typeface="Cambria Math" panose="02040503050406030204" pitchFamily="18" charset="0"/>
                          </a:rPr>
                          <m:t>𝑥</m:t>
                        </m:r>
                      </m:num>
                      <m:den>
                        <m:sSup>
                          <m:sSupPr>
                            <m:ctrlPr>
                              <a:rPr lang="en-US" altLang="ja-JP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ja-JP" sz="1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ja-JP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ja-JP" sz="1800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ja-JP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ja-JP" sz="18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ja-JP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altLang="ja-JP" sz="1800" dirty="0"/>
                  <a:t>, </a:t>
                </a:r>
                <a14:m>
                  <m:oMath xmlns:m="http://schemas.openxmlformats.org/officeDocument/2006/math">
                    <m:r>
                      <a:rPr lang="en-US" altLang="ja-JP" sz="1800" i="1">
                        <a:latin typeface="Cambria Math" panose="02040503050406030204" pitchFamily="18" charset="0"/>
                      </a:rPr>
                      <m:t>𝑖𝑣</m:t>
                    </m:r>
                    <m:d>
                      <m:dPr>
                        <m:ctrlPr>
                          <a:rPr lang="en-US" altLang="ja-JP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18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ja-JP" sz="1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ja-JP" sz="18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altLang="ja-JP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sz="1800" b="0" i="1" smtClean="0">
                        <a:latin typeface="Cambria Math" panose="02040503050406030204" pitchFamily="18" charset="0"/>
                      </a:rPr>
                      <m:t>𝑖</m:t>
                    </m:r>
                    <m:f>
                      <m:fPr>
                        <m:ctrlPr>
                          <a:rPr lang="en-US" altLang="ja-JP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num>
                      <m:den>
                        <m:sSup>
                          <m:sSupPr>
                            <m:ctrlPr>
                              <a:rPr lang="en-US" altLang="ja-JP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ja-JP" sz="1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ja-JP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ja-JP" sz="1800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ja-JP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ja-JP" sz="18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ja-JP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altLang="ja-JP" sz="1800" dirty="0"/>
              </a:p>
              <a:p>
                <a:pPr marL="0" indent="0">
                  <a:buNone/>
                </a:pPr>
                <a:endParaRPr lang="en-US" altLang="ja-JP" sz="1800" dirty="0"/>
              </a:p>
              <a:p>
                <a:pPr marL="0" indent="0">
                  <a:buNone/>
                </a:pPr>
                <a:r>
                  <a:rPr lang="ja-JP" altLang="en-US" sz="1800"/>
                  <a:t>ガウス平面上の２点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ja-JP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  <m:t>−1+</m:t>
                        </m:r>
                        <m: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num>
                      <m:den>
                        <m:r>
                          <a:rPr lang="en-US" altLang="ja-JP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√2</m:t>
                        </m:r>
                      </m:den>
                    </m:f>
                    <m:r>
                      <a:rPr lang="en-US" altLang="ja-JP" sz="18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ja-JP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18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ja-JP" sz="1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1800" i="1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altLang="ja-JP" sz="1800" i="1">
                            <a:latin typeface="Cambria Math" panose="02040503050406030204" pitchFamily="18" charset="0"/>
                          </a:rPr>
                          <m:t>𝑖</m:t>
                        </m:r>
                      </m:num>
                      <m:den>
                        <m:r>
                          <a:rPr lang="en-US" altLang="ja-JP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√2</m:t>
                        </m:r>
                      </m:den>
                    </m:f>
                  </m:oMath>
                </a14:m>
                <a:r>
                  <a:rPr lang="ja-JP" altLang="en-US" sz="1800"/>
                  <a:t>を結ぶ線分を</a:t>
                </a:r>
                <a14:m>
                  <m:oMath xmlns:m="http://schemas.openxmlformats.org/officeDocument/2006/math">
                    <m:r>
                      <a:rPr lang="ja-JP" altLang="en-US" sz="1800" i="1">
                        <a:latin typeface="Cambria Math" panose="02040503050406030204" pitchFamily="18" charset="0"/>
                      </a:rPr>
                      <m:t>𝜓</m:t>
                    </m:r>
                    <m:d>
                      <m:dPr>
                        <m:ctrlPr>
                          <a:rPr lang="ar-AE" altLang="ja-JP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fr-CA" altLang="ja-JP" sz="1800">
                            <a:latin typeface="Cambria Math" panose="02040503050406030204" pitchFamily="18" charset="0"/>
                          </a:rPr>
                          <m:t>z</m:t>
                        </m:r>
                      </m:e>
                    </m:d>
                    <m:r>
                      <a:rPr lang="en-US" altLang="ja-JP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den>
                    </m:f>
                  </m:oMath>
                </a14:m>
                <a:r>
                  <a:rPr lang="ja-JP" altLang="en-US" sz="1800"/>
                  <a:t>で写すことを考える．</a:t>
                </a:r>
                <a:endParaRPr lang="en-US" altLang="ja-JP" sz="1800" dirty="0"/>
              </a:p>
            </p:txBody>
          </p:sp>
        </mc:Choice>
        <mc:Fallback xmlns="">
          <p:sp>
            <p:nvSpPr>
              <p:cNvPr id="166" name="Google Shape;166;p31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28650" y="1369218"/>
                <a:ext cx="7886700" cy="3593613"/>
              </a:xfrm>
              <a:prstGeom prst="rect">
                <a:avLst/>
              </a:prstGeom>
              <a:blipFill>
                <a:blip r:embed="rId3"/>
                <a:stretch>
                  <a:fillRect l="-965" r="-161" b="-459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954098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1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 dirty="0"/>
              <a:t>複素数の基礎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dirty="0"/>
              <a:t>一次変換</a:t>
            </a:r>
            <a:r>
              <a:rPr lang="en-US" altLang="ja" dirty="0"/>
              <a:t>3</a:t>
            </a:r>
            <a:r>
              <a:rPr lang="ja" dirty="0"/>
              <a:t>~</a:t>
            </a:r>
            <a:r>
              <a:rPr lang="ja-JP" altLang="en-US"/>
              <a:t>反転・鏡面変換</a:t>
            </a:r>
            <a:r>
              <a:rPr lang="ja" dirty="0"/>
              <a:t>~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6" name="Google Shape;166;p31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28650" y="1369219"/>
                <a:ext cx="7886700" cy="3263400"/>
              </a:xfrm>
              <a:prstGeom prst="rect">
                <a:avLst/>
              </a:prstGeom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indent="0">
                  <a:buNone/>
                </a:pPr>
                <a:r>
                  <a:rPr lang="ja-JP" altLang="en-US" sz="1800"/>
                  <a:t>ガウス平面上の２点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ja-JP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  <m:t>−1+</m:t>
                        </m:r>
                        <m: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num>
                      <m:den>
                        <m:r>
                          <a:rPr lang="en-US" altLang="ja-JP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√2</m:t>
                        </m:r>
                      </m:den>
                    </m:f>
                    <m:r>
                      <a:rPr lang="en-US" altLang="ja-JP" sz="18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ja-JP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18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ja-JP" sz="1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1800" i="1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altLang="ja-JP" sz="1800" i="1">
                            <a:latin typeface="Cambria Math" panose="02040503050406030204" pitchFamily="18" charset="0"/>
                          </a:rPr>
                          <m:t>𝑖</m:t>
                        </m:r>
                      </m:num>
                      <m:den>
                        <m:r>
                          <a:rPr lang="en-US" altLang="ja-JP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√2</m:t>
                        </m:r>
                      </m:den>
                    </m:f>
                  </m:oMath>
                </a14:m>
                <a:r>
                  <a:rPr lang="ja-JP" altLang="en-US" sz="1800"/>
                  <a:t>を結ぶ線分を</a:t>
                </a:r>
                <a14:m>
                  <m:oMath xmlns:m="http://schemas.openxmlformats.org/officeDocument/2006/math">
                    <m:r>
                      <a:rPr lang="ja-JP" altLang="en-US" sz="1800" i="1">
                        <a:latin typeface="Cambria Math" panose="02040503050406030204" pitchFamily="18" charset="0"/>
                      </a:rPr>
                      <m:t>𝜓</m:t>
                    </m:r>
                    <m:d>
                      <m:dPr>
                        <m:ctrlPr>
                          <a:rPr lang="ar-AE" altLang="ja-JP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fr-CA" altLang="ja-JP" sz="1800">
                            <a:latin typeface="Cambria Math" panose="02040503050406030204" pitchFamily="18" charset="0"/>
                          </a:rPr>
                          <m:t>z</m:t>
                        </m:r>
                      </m:e>
                    </m:d>
                    <m:r>
                      <a:rPr lang="en-US" altLang="ja-JP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den>
                    </m:f>
                  </m:oMath>
                </a14:m>
                <a:r>
                  <a:rPr lang="ja-JP" altLang="en-US" sz="1800"/>
                  <a:t>で写すことを考える</a:t>
                </a:r>
                <a:r>
                  <a:rPr lang="en-US" altLang="ja-JP" sz="1800" dirty="0"/>
                  <a:t>(</a:t>
                </a:r>
                <a:r>
                  <a:rPr lang="ja-JP" altLang="en-US" sz="1800"/>
                  <a:t>右図</a:t>
                </a:r>
                <a:r>
                  <a:rPr lang="en-US" altLang="ja-JP" sz="1800" dirty="0"/>
                  <a:t>)</a:t>
                </a:r>
                <a:r>
                  <a:rPr lang="ja-JP" altLang="en-US" sz="1800"/>
                  <a:t>．この２点の絶対値は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altLang="ja-JP" sz="1800" dirty="0"/>
              </a:p>
              <a:p>
                <a:pPr marL="0" indent="0">
                  <a:buNone/>
                </a:pPr>
                <a:r>
                  <a:rPr lang="ja-JP" altLang="en-US" sz="1800"/>
                  <a:t>この線分は</a:t>
                </a:r>
                <a14:m>
                  <m:oMath xmlns:m="http://schemas.openxmlformats.org/officeDocument/2006/math">
                    <m:r>
                      <a:rPr lang="en-US" altLang="ja-JP" sz="18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ja-JP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ja-JP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ja-JP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altLang="ja-JP" sz="1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−</m:t>
                    </m:r>
                    <m:f>
                      <m:fPr>
                        <m:ctrlPr>
                          <a:rPr lang="en-US" altLang="ja-JP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18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ja-JP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ja-JP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altLang="ja-JP" sz="1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m:rPr>
                        <m:sty m:val="p"/>
                      </m:rPr>
                      <a:rPr lang="en-US" altLang="ja-JP" sz="1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x</m:t>
                    </m:r>
                    <m:r>
                      <a:rPr lang="en-US" altLang="ja-JP" sz="1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f>
                      <m:fPr>
                        <m:ctrlPr>
                          <a:rPr lang="en-US" altLang="ja-JP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18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ja-JP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ja-JP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</m:oMath>
                </a14:m>
                <a:r>
                  <a:rPr lang="ja-JP" altLang="en-US" sz="1800"/>
                  <a:t>と表せられる．</a:t>
                </a:r>
                <a:endParaRPr lang="en-US" altLang="ja-JP" sz="1800" dirty="0"/>
              </a:p>
              <a:p>
                <a:pPr marL="0" indent="0">
                  <a:buNone/>
                </a:pPr>
                <a:r>
                  <a:rPr lang="ja-JP" altLang="en-US" sz="1800"/>
                  <a:t>これらの値を先ほどの</a:t>
                </a:r>
                <a14:m>
                  <m:oMath xmlns:m="http://schemas.openxmlformats.org/officeDocument/2006/math">
                    <m:r>
                      <a:rPr lang="en-US" altLang="ja-JP" sz="1800" i="1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altLang="ja-JP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18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ja-JP" sz="1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ja-JP" sz="18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altLang="ja-JP" sz="18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ja-JP" sz="18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ja-JP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1800" i="1">
                            <a:latin typeface="Cambria Math" panose="02040503050406030204" pitchFamily="18" charset="0"/>
                          </a:rPr>
                          <m:t>𝑥</m:t>
                        </m:r>
                      </m:num>
                      <m:den>
                        <m:sSup>
                          <m:sSupPr>
                            <m:ctrlPr>
                              <a:rPr lang="en-US" altLang="ja-JP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ja-JP" sz="1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ja-JP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ja-JP" sz="1800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ja-JP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ja-JP" sz="18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ja-JP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altLang="ja-JP" sz="1800" dirty="0"/>
                  <a:t>, </a:t>
                </a:r>
                <a14:m>
                  <m:oMath xmlns:m="http://schemas.openxmlformats.org/officeDocument/2006/math">
                    <m:r>
                      <a:rPr lang="en-US" altLang="ja-JP" sz="1800" i="1">
                        <a:latin typeface="Cambria Math" panose="02040503050406030204" pitchFamily="18" charset="0"/>
                      </a:rPr>
                      <m:t>𝑣</m:t>
                    </m:r>
                    <m:d>
                      <m:dPr>
                        <m:ctrlPr>
                          <a:rPr lang="en-US" altLang="ja-JP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18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ja-JP" sz="1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ja-JP" sz="18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altLang="ja-JP" sz="1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18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ja-JP" sz="1800" i="1">
                            <a:latin typeface="Cambria Math" panose="02040503050406030204" pitchFamily="18" charset="0"/>
                          </a:rPr>
                          <m:t>𝑦</m:t>
                        </m:r>
                      </m:num>
                      <m:den>
                        <m:sSup>
                          <m:sSupPr>
                            <m:ctrlPr>
                              <a:rPr lang="en-US" altLang="ja-JP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ja-JP" sz="1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ja-JP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ja-JP" sz="1800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ja-JP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ja-JP" sz="18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ja-JP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ja-JP" altLang="en-US" sz="1800"/>
                  <a:t>に</a:t>
                </a:r>
                <a:r>
                  <a:rPr lang="en-US" altLang="ja-JP" sz="1800" dirty="0"/>
                  <a:t>y</a:t>
                </a:r>
                <a:r>
                  <a:rPr lang="ja-JP" altLang="en-US" sz="1800"/>
                  <a:t>を代入</a:t>
                </a:r>
                <a:endParaRPr lang="en-US" altLang="ja-JP" sz="1800" dirty="0"/>
              </a:p>
              <a:p>
                <a:pPr marL="0" indent="0">
                  <a:buNone/>
                </a:pPr>
                <a:r>
                  <a:rPr lang="ja-JP" altLang="en-US" sz="1800"/>
                  <a:t>すると，</a:t>
                </a:r>
                <a14:m>
                  <m:oMath xmlns:m="http://schemas.openxmlformats.org/officeDocument/2006/math">
                    <m:r>
                      <a:rPr lang="en-US" altLang="ja-JP" sz="1800" i="1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ja-JP" sz="18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ja-JP" sz="18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ja-JP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1800" i="1">
                            <a:latin typeface="Cambria Math" panose="02040503050406030204" pitchFamily="18" charset="0"/>
                          </a:rPr>
                          <m:t>𝑥</m:t>
                        </m:r>
                      </m:num>
                      <m:den>
                        <m:sSup>
                          <m:sSupPr>
                            <m:ctrlPr>
                              <a:rPr lang="en-US" altLang="ja-JP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ja-JP" sz="1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ja-JP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ja-JP" sz="1800" i="1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altLang="ja-JP" sz="18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ja-JP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ja-JP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den>
                    </m:f>
                    <m:r>
                      <a:rPr lang="en-US" altLang="ja-JP" sz="18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ja-JP" sz="180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ja-JP" sz="1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18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altLang="ja-JP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ja-JP" sz="1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√</m:t>
                            </m:r>
                            <m:r>
                              <a:rPr lang="en-US" altLang="ja-JP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ja-JP" sz="18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ja-JP" sz="1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ja-JP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ja-JP" sz="1800" i="1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altLang="ja-JP" sz="18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ja-JP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ja-JP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ja-JP" altLang="en-US" sz="1800"/>
                  <a:t>となる．</a:t>
                </a:r>
                <a:endParaRPr lang="en-US" altLang="ja-JP" sz="1800" dirty="0"/>
              </a:p>
              <a:p>
                <a:pPr marL="0" indent="0">
                  <a:buNone/>
                </a:pPr>
                <a:r>
                  <a:rPr lang="ja-JP" altLang="en-US" sz="1800"/>
                  <a:t>これら点</a:t>
                </a:r>
                <a:r>
                  <a:rPr lang="en-US" altLang="ja-JP" sz="1800" dirty="0" err="1"/>
                  <a:t>u,v</a:t>
                </a:r>
                <a:r>
                  <a:rPr lang="ja-JP" altLang="en-US" sz="1800"/>
                  <a:t>を変形すると</a:t>
                </a:r>
                <a:br>
                  <a:rPr lang="en-US" altLang="ja-JP" sz="1800" dirty="0"/>
                </a:br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sz="1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18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ja-JP" sz="1800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ja-JP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sz="18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  <m:r>
                              <a:rPr lang="en-US" altLang="ja-JP" sz="18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US" altLang="ja-JP" sz="18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ja-JP" sz="18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ad>
                                  <m:radPr>
                                    <m:degHide m:val="on"/>
                                    <m:ctrlPr>
                                      <a:rPr lang="en-US" altLang="ja-JP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altLang="ja-JP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rad>
                              </m:den>
                            </m:f>
                          </m:e>
                        </m:d>
                      </m:e>
                      <m:sup>
                        <m: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ja-JP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ja-JP" altLang="en-US" sz="1800"/>
                  <a:t>：円の方程式</a:t>
                </a:r>
                <a:endParaRPr lang="en-US" altLang="ja-JP" sz="1800" dirty="0"/>
              </a:p>
            </p:txBody>
          </p:sp>
        </mc:Choice>
        <mc:Fallback xmlns="">
          <p:sp>
            <p:nvSpPr>
              <p:cNvPr id="166" name="Google Shape;166;p31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28650" y="1369219"/>
                <a:ext cx="7886700" cy="3263400"/>
              </a:xfrm>
              <a:prstGeom prst="rect">
                <a:avLst/>
              </a:prstGeom>
              <a:blipFill>
                <a:blip r:embed="rId3"/>
                <a:stretch>
                  <a:fillRect l="-965" r="-16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図 2">
            <a:extLst>
              <a:ext uri="{FF2B5EF4-FFF2-40B4-BE49-F238E27FC236}">
                <a16:creationId xmlns:a16="http://schemas.microsoft.com/office/drawing/2014/main" id="{44BD0CDA-7201-CD4C-8EDF-E6BF41DB363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957" t="3903" r="6228" b="9752"/>
          <a:stretch/>
        </p:blipFill>
        <p:spPr>
          <a:xfrm>
            <a:off x="4564505" y="3098712"/>
            <a:ext cx="4572000" cy="1770944"/>
          </a:xfrm>
          <a:prstGeom prst="rect">
            <a:avLst/>
          </a:prstGeom>
        </p:spPr>
      </p:pic>
      <p:sp>
        <p:nvSpPr>
          <p:cNvPr id="10" name="フレーム (半分) 9">
            <a:extLst>
              <a:ext uri="{FF2B5EF4-FFF2-40B4-BE49-F238E27FC236}">
                <a16:creationId xmlns:a16="http://schemas.microsoft.com/office/drawing/2014/main" id="{6A278088-474E-B641-9B08-E9330A4BAC91}"/>
              </a:ext>
            </a:extLst>
          </p:cNvPr>
          <p:cNvSpPr/>
          <p:nvPr/>
        </p:nvSpPr>
        <p:spPr>
          <a:xfrm>
            <a:off x="4572001" y="3195086"/>
            <a:ext cx="4572000" cy="1948414"/>
          </a:xfrm>
          <a:prstGeom prst="halfFrame">
            <a:avLst>
              <a:gd name="adj1" fmla="val 0"/>
              <a:gd name="adj2" fmla="val 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32026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1800" dirty="0"/>
              <a:t>複素数の基礎</a:t>
            </a:r>
            <a:endParaRPr dirty="0"/>
          </a:p>
          <a:p>
            <a:pPr lvl="0"/>
            <a:r>
              <a:rPr lang="ja" dirty="0"/>
              <a:t>一次分数変換1~式・合成~</a:t>
            </a:r>
            <a:br>
              <a:rPr lang="en-US" altLang="ja" dirty="0"/>
            </a:br>
            <a:r>
              <a:rPr lang="en-US" altLang="ja" sz="18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fractional linear transformation </a:t>
            </a:r>
            <a:r>
              <a:rPr lang="en-US" altLang="ja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FLT</a:t>
            </a:r>
            <a:endParaRPr sz="1800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8" name="Google Shape;178;p33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28650" y="1369219"/>
                <a:ext cx="7886700" cy="3263400"/>
              </a:xfrm>
              <a:prstGeom prst="rect">
                <a:avLst/>
              </a:prstGeom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lvl="0" indent="0" algn="l" rtl="0">
                  <a:spcBef>
                    <a:spcPts val="800"/>
                  </a:spcBef>
                  <a:spcAft>
                    <a:spcPts val="0"/>
                  </a:spcAft>
                  <a:buNone/>
                </a:pPr>
                <a:r>
                  <a:rPr lang="en-US" altLang="ja-JP" sz="1800" i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def 1.8</a:t>
                </a:r>
                <a:r>
                  <a:rPr lang="en-US" altLang="ja-JP" sz="1800" dirty="0"/>
                  <a:t> </a:t>
                </a:r>
                <a:r>
                  <a:rPr lang="ja-JP" altLang="en-US" sz="1800"/>
                  <a:t>一次分数変換</a:t>
                </a:r>
                <a:endParaRPr lang="en-US" altLang="ja-JP" sz="1800" dirty="0"/>
              </a:p>
              <a:p>
                <a:pPr marL="0" lvl="0" indent="0" algn="l" rtl="0">
                  <a:spcBef>
                    <a:spcPts val="800"/>
                  </a:spcBef>
                  <a:spcAft>
                    <a:spcPts val="0"/>
                  </a:spcAft>
                  <a:buNone/>
                </a:pPr>
                <a:r>
                  <a:rPr lang="ja-JP" altLang="en-US" sz="1800"/>
                  <a:t>複素数の平行移動・回転・拡大の全てを表せる最強の形．</a:t>
                </a:r>
                <a:endParaRPr lang="en-US" altLang="ja-JP" sz="1800" dirty="0"/>
              </a:p>
              <a:p>
                <a:pPr marL="0" lvl="0" indent="0" algn="l" rtl="0">
                  <a:spcBef>
                    <a:spcPts val="800"/>
                  </a:spcBef>
                  <a:spcAft>
                    <a:spcPts val="0"/>
                  </a:spcAft>
                  <a:buNone/>
                </a:pPr>
                <a:r>
                  <a:rPr lang="ja-JP" altLang="en-US" sz="1800"/>
                  <a:t>メビウス変換ともいう．</a:t>
                </a:r>
                <a:endParaRPr lang="ja-JP" altLang="en-US" sz="1800" dirty="0"/>
              </a:p>
              <a:p>
                <a:pPr marL="0" lvl="0" indent="0" algn="l" rtl="0">
                  <a:spcBef>
                    <a:spcPts val="800"/>
                  </a:spcBef>
                  <a:spcAft>
                    <a:spcPts val="0"/>
                  </a:spcAft>
                  <a:buNone/>
                </a:pPr>
                <a:endParaRPr lang="ja-JP" altLang="en-US" sz="1800" dirty="0"/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altLang="ja" sz="1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Φ</m:t>
                      </m:r>
                      <m:d>
                        <m:dPr>
                          <m:ctrlPr>
                            <a:rPr lang="el-GR" altLang="ja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altLang="ja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ar-AE" altLang="ja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" sz="1800" i="1">
                              <a:latin typeface="Cambria Math" panose="02040503050406030204" pitchFamily="18" charset="0"/>
                            </a:rPr>
                            <m:t>𝑎𝑧</m:t>
                          </m:r>
                          <m:r>
                            <a:rPr lang="en-US" altLang="ja" sz="18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ja" sz="1800" i="1">
                              <a:latin typeface="Cambria Math" panose="02040503050406030204" pitchFamily="18" charset="0"/>
                            </a:rPr>
                            <m:t>𝑏</m:t>
                          </m:r>
                        </m:num>
                        <m:den>
                          <m:r>
                            <a:rPr lang="en-US" altLang="ja" sz="1800" i="1">
                              <a:latin typeface="Cambria Math" panose="02040503050406030204" pitchFamily="18" charset="0"/>
                            </a:rPr>
                            <m:t>𝑐𝑧</m:t>
                          </m:r>
                          <m:r>
                            <a:rPr lang="en-US" altLang="ja" sz="18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ja" sz="1800" i="1">
                              <a:latin typeface="Cambria Math" panose="02040503050406030204" pitchFamily="18" charset="0"/>
                            </a:rPr>
                            <m:t>𝑑</m:t>
                          </m:r>
                        </m:den>
                      </m:f>
                    </m:oMath>
                  </m:oMathPara>
                </a14:m>
                <a:endParaRPr lang="en-US" sz="1800" dirty="0"/>
              </a:p>
              <a:p>
                <a:pPr marL="0" lvl="0" indent="0">
                  <a:buNone/>
                </a:pPr>
                <a:endParaRPr lang="en-US" altLang="ja-JP" sz="1800" dirty="0"/>
              </a:p>
              <a:p>
                <a:pPr marL="0" lvl="0" indent="0">
                  <a:buNone/>
                </a:pPr>
                <a:r>
                  <a:rPr lang="ja-JP" altLang="en-US" sz="1800"/>
                  <a:t>これ以降，</a:t>
                </a:r>
                <a:r>
                  <a:rPr lang="en-US" altLang="ja-JP" sz="1800" dirty="0"/>
                  <a:t>2</a:t>
                </a:r>
                <a:r>
                  <a:rPr lang="ja-JP" altLang="en-US" sz="1800"/>
                  <a:t>次の一次分数変換全体の集合を一次分数変換群といい，</a:t>
                </a:r>
                <a14:m>
                  <m:oMath xmlns:m="http://schemas.openxmlformats.org/officeDocument/2006/math">
                    <m:r>
                      <a:rPr lang="en-US" altLang="ja-JP" sz="1800" b="0" i="1" u="sng" smtClean="0">
                        <a:latin typeface="Cambria Math" panose="02040503050406030204" pitchFamily="18" charset="0"/>
                      </a:rPr>
                      <m:t>𝑃𝑆𝐿</m:t>
                    </m:r>
                    <m:r>
                      <a:rPr lang="en-US" altLang="ja-JP" sz="1800" b="0" i="1" u="sng" smtClean="0">
                        <a:latin typeface="Cambria Math" panose="02040503050406030204" pitchFamily="18" charset="0"/>
                      </a:rPr>
                      <m:t>(2;</m:t>
                    </m:r>
                    <m:r>
                      <a:rPr lang="en-US" altLang="ja-JP" sz="1800" b="0" i="1" u="sng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ℂ</m:t>
                    </m:r>
                    <m:r>
                      <a:rPr lang="en-US" altLang="ja-JP" sz="1800" b="0" i="1" u="sng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ar-AE" sz="1800" dirty="0"/>
                  <a:t>と表記する</a:t>
                </a:r>
              </a:p>
            </p:txBody>
          </p:sp>
        </mc:Choice>
        <mc:Fallback xmlns="">
          <p:sp>
            <p:nvSpPr>
              <p:cNvPr id="178" name="Google Shape;178;p33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28650" y="1369219"/>
                <a:ext cx="7886700" cy="3263400"/>
              </a:xfrm>
              <a:prstGeom prst="rect">
                <a:avLst/>
              </a:prstGeom>
              <a:blipFill>
                <a:blip r:embed="rId3"/>
                <a:stretch>
                  <a:fillRect l="-96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1800" dirty="0"/>
              <a:t>複素数の基礎</a:t>
            </a:r>
            <a:endParaRPr dirty="0"/>
          </a:p>
          <a:p>
            <a:pPr lvl="0"/>
            <a:r>
              <a:rPr lang="ja" dirty="0"/>
              <a:t>一次分数変換</a:t>
            </a:r>
            <a:r>
              <a:rPr lang="en-US" altLang="ja" dirty="0"/>
              <a:t>2</a:t>
            </a:r>
            <a:r>
              <a:rPr lang="ja" sz="2000" dirty="0"/>
              <a:t>~</a:t>
            </a:r>
            <a:r>
              <a:rPr lang="ja-JP" altLang="en-US" sz="2000"/>
              <a:t>計算してみる</a:t>
            </a:r>
            <a:r>
              <a:rPr lang="ja" sz="2000" dirty="0"/>
              <a:t>~</a:t>
            </a:r>
            <a:endParaRPr sz="1800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8" name="Google Shape;178;p33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28650" y="1369219"/>
                <a:ext cx="7886700" cy="3263400"/>
              </a:xfrm>
              <a:prstGeom prst="rect">
                <a:avLst/>
              </a:prstGeom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lvl="0" indent="0" algn="l" rtl="0">
                  <a:spcBef>
                    <a:spcPts val="800"/>
                  </a:spcBef>
                  <a:spcAft>
                    <a:spcPts val="0"/>
                  </a:spcAft>
                  <a:buNone/>
                </a:pPr>
                <a:r>
                  <a:rPr lang="en-US" altLang="ja-JP" sz="1800" i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def 1.8</a:t>
                </a:r>
                <a:r>
                  <a:rPr lang="en-US" altLang="ja-JP" sz="1800" dirty="0"/>
                  <a:t> </a:t>
                </a:r>
                <a:r>
                  <a:rPr lang="ja-JP" altLang="en-US" sz="1800"/>
                  <a:t>一次分数変換</a:t>
                </a:r>
                <a:endParaRPr lang="en-US" altLang="ja-JP" sz="1800" dirty="0"/>
              </a:p>
              <a:p>
                <a:pPr marL="0" lvl="0" indent="0" algn="l" rtl="0">
                  <a:spcBef>
                    <a:spcPts val="800"/>
                  </a:spcBef>
                  <a:spcAft>
                    <a:spcPts val="0"/>
                  </a:spcAft>
                  <a:buNone/>
                </a:pPr>
                <a:r>
                  <a:rPr lang="ja-JP" altLang="en-US" sz="1800"/>
                  <a:t>複素数の平行移動・回転・拡大の全てを表せる最強の形．</a:t>
                </a:r>
                <a:endParaRPr lang="en-US" altLang="ja-JP" sz="1800" dirty="0"/>
              </a:p>
              <a:p>
                <a:pPr marL="0" lvl="0" indent="0" algn="l" rtl="0">
                  <a:spcBef>
                    <a:spcPts val="800"/>
                  </a:spcBef>
                  <a:spcAft>
                    <a:spcPts val="0"/>
                  </a:spcAft>
                  <a:buNone/>
                </a:pPr>
                <a:r>
                  <a:rPr lang="ja-JP" altLang="en-US" sz="1800"/>
                  <a:t>メビウス変換ともいう．</a:t>
                </a:r>
                <a:endParaRPr lang="ja-JP" altLang="en-US" sz="1800" dirty="0"/>
              </a:p>
              <a:p>
                <a:pPr marL="0" lvl="0" indent="0" algn="l" rtl="0">
                  <a:spcBef>
                    <a:spcPts val="800"/>
                  </a:spcBef>
                  <a:spcAft>
                    <a:spcPts val="0"/>
                  </a:spcAft>
                  <a:buNone/>
                </a:pPr>
                <a:endParaRPr lang="ja-JP" altLang="en-US" sz="1800" dirty="0"/>
              </a:p>
              <a:p>
                <a:pPr marL="0" lv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l-GR" altLang="ja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ja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altLang="ja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l-GR" altLang="ja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altLang="ja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ja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altLang="ja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ar-AE" altLang="ja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" sz="18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num>
                      <m:den>
                        <m:r>
                          <a:rPr lang="en-US" altLang="ja" sz="1800" i="1">
                            <a:latin typeface="Cambria Math" panose="02040503050406030204" pitchFamily="18" charset="0"/>
                          </a:rPr>
                          <m:t>𝑑</m:t>
                        </m:r>
                      </m:den>
                    </m:f>
                    <m:r>
                      <a:rPr lang="en-US" altLang="ja" sz="18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l-GR" altLang="ja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ja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altLang="ja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l-GR" altLang="ja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altLang="ja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ja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f>
                      <m:fPr>
                        <m:ctrlPr>
                          <a:rPr lang="ar-AE" altLang="ja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" sz="18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ja" sz="1800" i="1">
                            <a:latin typeface="Cambria Math" panose="02040503050406030204" pitchFamily="18" charset="0"/>
                          </a:rPr>
                          <m:t>𝑏𝑐</m:t>
                        </m:r>
                        <m:r>
                          <a:rPr lang="en-US" altLang="ja" sz="18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ja" sz="1800" i="1">
                            <a:latin typeface="Cambria Math" panose="02040503050406030204" pitchFamily="18" charset="0"/>
                          </a:rPr>
                          <m:t>𝑎𝑑</m:t>
                        </m:r>
                        <m:r>
                          <a:rPr lang="en-US" altLang="ja" sz="180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sSup>
                          <m:sSupPr>
                            <m:ctrlPr>
                              <a:rPr lang="en-US" altLang="ja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ja" sz="18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US" altLang="ja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altLang="ja" sz="18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l-GR" altLang="ja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ja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altLang="ja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d>
                      <m:dPr>
                        <m:ctrlPr>
                          <a:rPr lang="el-GR" altLang="ja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altLang="ja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ar-AE" altLang="ja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" sz="1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ja" sz="1800" i="1">
                            <a:latin typeface="Cambria Math" panose="02040503050406030204" pitchFamily="18" charset="0"/>
                          </a:rPr>
                          <m:t>𝑧</m:t>
                        </m:r>
                      </m:den>
                    </m:f>
                  </m:oMath>
                </a14:m>
                <a:r>
                  <a:rPr lang="en-US" sz="1800" dirty="0"/>
                  <a:t>に対して</a:t>
                </a:r>
                <a:r>
                  <a:rPr lang="el-GR" altLang="ja" sz="18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altLang="ja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ja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altLang="ja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ja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l-GR" altLang="ja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ja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altLang="ja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altLang="ja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l-GR" altLang="ja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altLang="ja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Φ</m:t>
                            </m:r>
                          </m:e>
                          <m:sub>
                            <m:r>
                              <a:rPr lang="en-US" altLang="ja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d>
                          <m:dPr>
                            <m:ctrlPr>
                              <a:rPr lang="en-US" altLang="ja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e>
                    </m:d>
                    <m:r>
                      <a:rPr lang="en-US" altLang="ja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dirty="0"/>
                  <a:t>を計算</a:t>
                </a:r>
              </a:p>
              <a:p>
                <a:pPr marL="0" lvl="0" indent="0">
                  <a:buNone/>
                </a:pPr>
                <a:endParaRPr lang="en-US" altLang="ja-JP" sz="1800" dirty="0"/>
              </a:p>
              <a:p>
                <a:pPr marL="0" lvl="0" indent="0">
                  <a:buNone/>
                </a:pPr>
                <a:r>
                  <a:rPr lang="ja-JP" altLang="en-US" sz="1800"/>
                  <a:t>順に平行移動，拡大・回転，反転を表す一次変換である．</a:t>
                </a:r>
                <a:endParaRPr lang="en-US" altLang="ja-JP" sz="1800" dirty="0"/>
              </a:p>
            </p:txBody>
          </p:sp>
        </mc:Choice>
        <mc:Fallback xmlns="">
          <p:sp>
            <p:nvSpPr>
              <p:cNvPr id="178" name="Google Shape;178;p33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28650" y="1369219"/>
                <a:ext cx="7886700" cy="3263400"/>
              </a:xfrm>
              <a:prstGeom prst="rect">
                <a:avLst/>
              </a:prstGeom>
              <a:blipFill>
                <a:blip r:embed="rId3"/>
                <a:stretch>
                  <a:fillRect l="-96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906842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3"/>
          <p:cNvSpPr txBox="1">
            <a:spLocks noGrp="1"/>
          </p:cNvSpPr>
          <p:nvPr>
            <p:ph type="title"/>
          </p:nvPr>
        </p:nvSpPr>
        <p:spPr>
          <a:xfrm>
            <a:off x="628650" y="90963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1800" dirty="0"/>
              <a:t>複素数の基礎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dirty="0"/>
              <a:t>一次分数変換</a:t>
            </a:r>
            <a:r>
              <a:rPr lang="en-US" altLang="ja" dirty="0"/>
              <a:t>3</a:t>
            </a:r>
            <a:r>
              <a:rPr lang="ja" sz="1800" dirty="0"/>
              <a:t>~</a:t>
            </a:r>
            <a:r>
              <a:rPr lang="en-US" altLang="ja" sz="1800" dirty="0"/>
              <a:t>PSL(</a:t>
            </a:r>
            <a:r>
              <a:rPr lang="ja" altLang="en-US" sz="1800" dirty="0"/>
              <a:t>２</a:t>
            </a:r>
            <a:r>
              <a:rPr lang="en-US" altLang="ja" sz="1800" dirty="0"/>
              <a:t>;C)</a:t>
            </a:r>
            <a:r>
              <a:rPr lang="ja-JP" altLang="en-US" sz="1800"/>
              <a:t>の合成</a:t>
            </a:r>
            <a:r>
              <a:rPr lang="en-US" altLang="ja-JP" sz="1800" dirty="0"/>
              <a:t>~</a:t>
            </a:r>
            <a:endParaRPr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8" name="Google Shape;178;p33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28650" y="1085163"/>
                <a:ext cx="7886700" cy="3263400"/>
              </a:xfrm>
              <a:prstGeom prst="rect">
                <a:avLst/>
              </a:prstGeom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lvl="0" indent="0">
                  <a:buNone/>
                </a:pPr>
                <a:r>
                  <a:rPr lang="en-US" altLang="ja-JP" i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lem1.9</a:t>
                </a:r>
              </a:p>
              <a:p>
                <a:pPr marL="0" lvl="0" indent="0">
                  <a:buNone/>
                </a:pPr>
                <a:r>
                  <a:rPr lang="en-US" altLang="ja-JP" i="1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ℂ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ja-JP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ja-JP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ja-JP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ja-JP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ja-JP" i="1">
                        <a:latin typeface="Cambria Math" panose="02040503050406030204" pitchFamily="18" charset="0"/>
                      </a:rPr>
                      <m:t>𝑃𝑆𝐿</m:t>
                    </m:r>
                    <m:r>
                      <a:rPr lang="en-US" altLang="ja-JP" i="1">
                        <a:latin typeface="Cambria Math" panose="02040503050406030204" pitchFamily="18" charset="0"/>
                      </a:rPr>
                      <m:t>(2;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ℂ</m:t>
                    </m:r>
                    <m:r>
                      <a:rPr lang="en-US" altLang="ja-JP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ja-JP" altLang="en-US" dirty="0"/>
                  <a:t>に対して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ja-JP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r>
                  <a:rPr lang="ja-JP" altLang="en-US"/>
                  <a:t>という合成変換を考える．この時，一次分数変換の合成変換も一次分数変換となる．</a:t>
                </a:r>
                <a:endParaRPr lang="en-US" altLang="ja-JP" dirty="0"/>
              </a:p>
              <a:p>
                <a:pPr marL="0" lvl="0" indent="0">
                  <a:buNone/>
                </a:pPr>
                <a:endParaRPr lang="en-US" altLang="ja-JP" dirty="0"/>
              </a:p>
              <a:p>
                <a:pPr marL="0" lv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ja-JP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…</m:t>
                    </m:r>
                  </m:oMath>
                </a14:m>
                <a:r>
                  <a:rPr lang="ja-JP" altLang="en-US"/>
                  <a:t>とおいてゴリ押し計算をする</a:t>
                </a:r>
                <a:endParaRPr dirty="0"/>
              </a:p>
            </p:txBody>
          </p:sp>
        </mc:Choice>
        <mc:Fallback xmlns="">
          <p:sp>
            <p:nvSpPr>
              <p:cNvPr id="178" name="Google Shape;178;p33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28650" y="1085163"/>
                <a:ext cx="7886700" cy="3263400"/>
              </a:xfrm>
              <a:prstGeom prst="rect">
                <a:avLst/>
              </a:prstGeom>
              <a:blipFill>
                <a:blip r:embed="rId3"/>
                <a:stretch>
                  <a:fillRect l="-1125" r="-80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013061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3"/>
          <p:cNvSpPr txBox="1">
            <a:spLocks noGrp="1"/>
          </p:cNvSpPr>
          <p:nvPr>
            <p:ph type="title"/>
          </p:nvPr>
        </p:nvSpPr>
        <p:spPr>
          <a:xfrm>
            <a:off x="628650" y="90963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1800" dirty="0"/>
              <a:t>複素数の基礎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dirty="0"/>
              <a:t>一次分数変換</a:t>
            </a:r>
            <a:r>
              <a:rPr lang="en-US" altLang="ja" dirty="0"/>
              <a:t>4</a:t>
            </a:r>
            <a:r>
              <a:rPr lang="ja" sz="1800" dirty="0"/>
              <a:t>~</a:t>
            </a:r>
            <a:r>
              <a:rPr lang="en-US" altLang="ja" sz="1800" dirty="0"/>
              <a:t>PSL(</a:t>
            </a:r>
            <a:r>
              <a:rPr lang="ja" altLang="en-US" sz="1800" dirty="0"/>
              <a:t>２</a:t>
            </a:r>
            <a:r>
              <a:rPr lang="en-US" altLang="ja" sz="1800" dirty="0"/>
              <a:t>;C)</a:t>
            </a:r>
            <a:r>
              <a:rPr lang="ja-JP" altLang="en-US" sz="1800"/>
              <a:t>の合成</a:t>
            </a:r>
            <a:r>
              <a:rPr lang="en-US" altLang="ja-JP" sz="1800" dirty="0"/>
              <a:t>~</a:t>
            </a:r>
            <a:endParaRPr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8" name="Google Shape;178;p33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28650" y="1085163"/>
                <a:ext cx="7886700" cy="3263400"/>
              </a:xfrm>
              <a:prstGeom prst="rect">
                <a:avLst/>
              </a:prstGeom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lvl="0" indent="0">
                  <a:buNone/>
                </a:pPr>
                <a:r>
                  <a:rPr lang="en-US" altLang="ja-JP" dirty="0"/>
                  <a:t>【</a:t>
                </a:r>
                <a:r>
                  <a:rPr lang="ja-JP" altLang="en-US"/>
                  <a:t>実際に手を動かす</a:t>
                </a:r>
                <a:r>
                  <a:rPr lang="en-US" altLang="ja-JP" dirty="0"/>
                  <a:t>】</a:t>
                </a:r>
              </a:p>
              <a:p>
                <a:pPr marL="0" lvl="0" indent="0">
                  <a:buNone/>
                </a:pPr>
                <a:endParaRPr lang="en-US" altLang="ja-JP" dirty="0"/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ℝ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𝑖𝑦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altLang="ja-JP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ja-JP" altLang="en-US" i="1" smtClean="0">
                          <a:latin typeface="Cambria Math" panose="02040503050406030204" pitchFamily="18" charset="0"/>
                        </a:rPr>
                        <m:t>に</m:t>
                      </m:r>
                      <m:r>
                        <a:rPr lang="ja-JP" altLang="en-US" i="1" smtClean="0">
                          <a:latin typeface="Cambria Math" panose="02040503050406030204" pitchFamily="18" charset="0"/>
                        </a:rPr>
                        <m:t>対</m:t>
                      </m:r>
                      <m:r>
                        <a:rPr lang="ja-JP" altLang="en-US" i="1" smtClean="0">
                          <a:latin typeface="Cambria Math" panose="02040503050406030204" pitchFamily="18" charset="0"/>
                        </a:rPr>
                        <m:t>して</m:t>
                      </m:r>
                      <m:sSub>
                        <m:sSub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))</m:t>
                      </m:r>
                      <m:r>
                        <a:rPr lang="ja-JP" altLang="en-US" i="1">
                          <a:latin typeface="Cambria Math" panose="02040503050406030204" pitchFamily="18" charset="0"/>
                        </a:rPr>
                        <m:t>を</m:t>
                      </m:r>
                      <m:r>
                        <a:rPr lang="ja-JP" altLang="en-US" i="1" smtClean="0">
                          <a:latin typeface="Cambria Math" panose="02040503050406030204" pitchFamily="18" charset="0"/>
                        </a:rPr>
                        <m:t>計算</m:t>
                      </m:r>
                      <m:r>
                        <a:rPr lang="ja-JP" altLang="en-US" i="1">
                          <a:latin typeface="Cambria Math" panose="02040503050406030204" pitchFamily="18" charset="0"/>
                        </a:rPr>
                        <m:t>する</m:t>
                      </m:r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178" name="Google Shape;178;p33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28650" y="1085163"/>
                <a:ext cx="7886700" cy="3263400"/>
              </a:xfrm>
              <a:prstGeom prst="rect">
                <a:avLst/>
              </a:prstGeom>
              <a:blipFill>
                <a:blip r:embed="rId3"/>
                <a:stretch>
                  <a:fillRect l="-112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673775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3"/>
          <p:cNvSpPr txBox="1">
            <a:spLocks noGrp="1"/>
          </p:cNvSpPr>
          <p:nvPr>
            <p:ph type="title"/>
          </p:nvPr>
        </p:nvSpPr>
        <p:spPr>
          <a:xfrm>
            <a:off x="628650" y="90963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1800" dirty="0"/>
              <a:t>複素数の基礎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dirty="0"/>
              <a:t>一次分数変換</a:t>
            </a:r>
            <a:r>
              <a:rPr lang="en-US" altLang="ja" dirty="0"/>
              <a:t>5</a:t>
            </a:r>
            <a:r>
              <a:rPr lang="ja" sz="1800" dirty="0"/>
              <a:t>~</a:t>
            </a:r>
            <a:r>
              <a:rPr lang="en-US" altLang="ja" sz="1800" dirty="0"/>
              <a:t>PSL(</a:t>
            </a:r>
            <a:r>
              <a:rPr lang="ja" altLang="en-US" sz="1800" dirty="0"/>
              <a:t>２</a:t>
            </a:r>
            <a:r>
              <a:rPr lang="en-US" altLang="ja" sz="1800" dirty="0"/>
              <a:t>;C)</a:t>
            </a:r>
            <a:r>
              <a:rPr lang="ja-JP" altLang="en-US" sz="1800"/>
              <a:t>の合成</a:t>
            </a:r>
            <a:r>
              <a:rPr lang="en-US" altLang="ja-JP" sz="1800" dirty="0"/>
              <a:t>~</a:t>
            </a:r>
            <a:endParaRPr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8" name="Google Shape;178;p33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28650" y="1085163"/>
                <a:ext cx="7886700" cy="3263400"/>
              </a:xfrm>
              <a:prstGeom prst="rect">
                <a:avLst/>
              </a:prstGeom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lvl="0" indent="0">
                  <a:buNone/>
                </a:pPr>
                <a:r>
                  <a:rPr lang="en-US" altLang="ja-JP" sz="1800" dirty="0"/>
                  <a:t>【</a:t>
                </a:r>
                <a:r>
                  <a:rPr lang="ja-JP" altLang="en-US" sz="1800"/>
                  <a:t>実行後</a:t>
                </a:r>
                <a:r>
                  <a:rPr lang="en-US" altLang="ja-JP" sz="1800" dirty="0"/>
                  <a:t>】</a:t>
                </a:r>
              </a:p>
              <a:p>
                <a:pPr marL="0" lvl="0" indent="0">
                  <a:buNone/>
                </a:pPr>
                <a:endParaRPr lang="en-US" altLang="ja-JP" sz="1800" dirty="0"/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altLang="ja-JP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en-US" altLang="ja-JP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ja-JP" sz="180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ja-JP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altLang="ja-JP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en-US" altLang="ja-JP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altLang="ja-JP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18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altLang="ja-JP" sz="1800" b="0" i="1" smtClean="0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altLang="ja-JP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altLang="ja-JP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ja-JP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18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ja-JP" sz="1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ja-JP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18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ja-JP" sz="1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ja-JP" sz="18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ja-JP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18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ja-JP" sz="1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ja-JP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18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altLang="ja-JP" sz="1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ja-JP" sz="18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altLang="ja-JP" sz="1800" b="0" i="1" smtClean="0">
                              <a:latin typeface="Cambria Math" panose="02040503050406030204" pitchFamily="18" charset="0"/>
                            </a:rPr>
                            <m:t>+(</m:t>
                          </m:r>
                          <m:sSub>
                            <m:sSubPr>
                              <m:ctrlPr>
                                <a:rPr lang="en-US" altLang="ja-JP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18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ja-JP" sz="1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ja-JP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18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ja-JP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ja-JP" sz="1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ja-JP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18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ja-JP" sz="1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ja-JP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18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altLang="ja-JP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ja-JP" sz="1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d>
                            <m:dPr>
                              <m:ctrlPr>
                                <a:rPr lang="en-US" altLang="ja-JP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ja-JP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18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altLang="ja-JP" sz="1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ja-JP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18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ja-JP" sz="1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ja-JP" sz="18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ja-JP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18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altLang="ja-JP" sz="1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ja-JP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18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altLang="ja-JP" sz="1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ja-JP" sz="18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altLang="ja-JP" sz="1800" b="0" i="1" smtClean="0">
                              <a:latin typeface="Cambria Math" panose="02040503050406030204" pitchFamily="18" charset="0"/>
                            </a:rPr>
                            <m:t>+(</m:t>
                          </m:r>
                          <m:sSub>
                            <m:sSubPr>
                              <m:ctrlPr>
                                <a:rPr lang="en-US" altLang="ja-JP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18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ja-JP" sz="1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ja-JP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18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ja-JP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ja-JP" sz="1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ja-JP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18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altLang="ja-JP" sz="1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ja-JP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18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altLang="ja-JP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ja-JP" sz="1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altLang="ja-JP" sz="1800" dirty="0"/>
              </a:p>
              <a:p>
                <a:pPr marL="0" lvl="0" indent="0" algn="ctr">
                  <a:buNone/>
                </a:pPr>
                <a:endParaRPr lang="en-US" altLang="ja-JP" sz="1800" dirty="0"/>
              </a:p>
              <a:p>
                <a:pPr marL="0" lvl="0" indent="0" algn="ctr">
                  <a:buNone/>
                </a:pPr>
                <a:r>
                  <a:rPr lang="ja-JP" altLang="en-US" sz="1800"/>
                  <a:t>何かに似てる気がする</a:t>
                </a:r>
                <a:r>
                  <a:rPr lang="en-US" altLang="ja-JP" sz="1800" dirty="0"/>
                  <a:t>…</a:t>
                </a:r>
              </a:p>
              <a:p>
                <a:pPr marL="0" lvl="0" indent="0">
                  <a:buNone/>
                </a:pPr>
                <a:endParaRPr lang="en-US" altLang="ja-JP" sz="1800" dirty="0"/>
              </a:p>
            </p:txBody>
          </p:sp>
        </mc:Choice>
        <mc:Fallback xmlns="">
          <p:sp>
            <p:nvSpPr>
              <p:cNvPr id="178" name="Google Shape;178;p33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28650" y="1085163"/>
                <a:ext cx="7886700" cy="3263400"/>
              </a:xfrm>
              <a:prstGeom prst="rect">
                <a:avLst/>
              </a:prstGeom>
              <a:blipFill>
                <a:blip r:embed="rId3"/>
                <a:stretch>
                  <a:fillRect l="-96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186759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3"/>
          <p:cNvSpPr txBox="1">
            <a:spLocks noGrp="1"/>
          </p:cNvSpPr>
          <p:nvPr>
            <p:ph type="title"/>
          </p:nvPr>
        </p:nvSpPr>
        <p:spPr>
          <a:xfrm>
            <a:off x="628650" y="90963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1800" dirty="0"/>
              <a:t>複素数の基礎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dirty="0"/>
              <a:t>一次分数変換</a:t>
            </a:r>
            <a:r>
              <a:rPr lang="en-US" altLang="ja" dirty="0"/>
              <a:t>5</a:t>
            </a:r>
            <a:r>
              <a:rPr lang="ja" sz="1800" dirty="0"/>
              <a:t>~</a:t>
            </a:r>
            <a:r>
              <a:rPr lang="en-US" altLang="ja" sz="1800" dirty="0"/>
              <a:t>PSL(</a:t>
            </a:r>
            <a:r>
              <a:rPr lang="ja" altLang="en-US" sz="1800" dirty="0"/>
              <a:t>２</a:t>
            </a:r>
            <a:r>
              <a:rPr lang="en-US" altLang="ja" sz="1800" dirty="0"/>
              <a:t>;C)</a:t>
            </a:r>
            <a:r>
              <a:rPr lang="ja-JP" altLang="en-US" sz="1800"/>
              <a:t>の合成</a:t>
            </a:r>
            <a:r>
              <a:rPr lang="en-US" altLang="ja-JP" sz="1800" dirty="0"/>
              <a:t>~</a:t>
            </a:r>
            <a:endParaRPr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8" name="Google Shape;178;p33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28650" y="1085163"/>
                <a:ext cx="7886700" cy="3766536"/>
              </a:xfrm>
              <a:prstGeom prst="rect">
                <a:avLst/>
              </a:prstGeom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lvl="0" indent="0">
                  <a:buNone/>
                </a:pPr>
                <a:r>
                  <a:rPr lang="en-US" altLang="ja-JP" sz="1800" dirty="0"/>
                  <a:t>【</a:t>
                </a:r>
                <a:r>
                  <a:rPr lang="ja-JP" altLang="en-US" sz="1800"/>
                  <a:t>実行後</a:t>
                </a:r>
                <a:r>
                  <a:rPr lang="en-US" altLang="ja-JP" sz="1800" dirty="0"/>
                  <a:t>】</a:t>
                </a:r>
              </a:p>
              <a:p>
                <a:pPr marL="0" lvl="0" indent="0">
                  <a:buNone/>
                </a:pPr>
                <a:endParaRPr lang="en-US" altLang="ja-JP" sz="1800" dirty="0"/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altLang="ja-JP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en-US" altLang="ja-JP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ja-JP" sz="180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ja-JP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altLang="ja-JP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en-US" altLang="ja-JP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altLang="ja-JP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18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altLang="ja-JP" sz="1800" i="1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altLang="ja-JP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altLang="ja-JP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ja-JP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18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ja-JP" sz="1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ja-JP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18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ja-JP" sz="1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ja-JP" sz="18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ja-JP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18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ja-JP" sz="1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ja-JP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18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altLang="ja-JP" sz="1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ja-JP" sz="1800" i="1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altLang="ja-JP" sz="1800" i="1">
                              <a:latin typeface="Cambria Math" panose="02040503050406030204" pitchFamily="18" charset="0"/>
                            </a:rPr>
                            <m:t>+(</m:t>
                          </m:r>
                          <m:sSub>
                            <m:sSubPr>
                              <m:ctrlPr>
                                <a:rPr lang="en-US" altLang="ja-JP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18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ja-JP" sz="1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ja-JP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18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ja-JP" sz="1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ja-JP" sz="18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ja-JP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18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ja-JP" sz="1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ja-JP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18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altLang="ja-JP" sz="1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ja-JP" sz="1800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d>
                            <m:dPr>
                              <m:ctrlPr>
                                <a:rPr lang="en-US" altLang="ja-JP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ja-JP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18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altLang="ja-JP" sz="1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ja-JP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18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ja-JP" sz="1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ja-JP" sz="18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ja-JP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18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altLang="ja-JP" sz="1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ja-JP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18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altLang="ja-JP" sz="1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ja-JP" sz="1800" i="1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altLang="ja-JP" sz="1800" i="1">
                              <a:latin typeface="Cambria Math" panose="02040503050406030204" pitchFamily="18" charset="0"/>
                            </a:rPr>
                            <m:t>+(</m:t>
                          </m:r>
                          <m:sSub>
                            <m:sSubPr>
                              <m:ctrlPr>
                                <a:rPr lang="en-US" altLang="ja-JP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18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ja-JP" sz="1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ja-JP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18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ja-JP" sz="1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ja-JP" sz="18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ja-JP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18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altLang="ja-JP" sz="1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ja-JP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18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altLang="ja-JP" sz="1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ja-JP" sz="1800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altLang="ja-JP" sz="1800" dirty="0"/>
              </a:p>
              <a:p>
                <a:pPr marL="0" lvl="0" indent="0" algn="ctr">
                  <a:buNone/>
                </a:pPr>
                <a:endParaRPr lang="en-US" altLang="ja-JP" sz="1800" dirty="0"/>
              </a:p>
              <a:p>
                <a:pPr marL="0" lvl="0" indent="0" algn="ctr">
                  <a:buNone/>
                </a:pPr>
                <a:r>
                  <a:rPr lang="ja-JP" altLang="en-US" sz="1800"/>
                  <a:t>何かに似てる気がする</a:t>
                </a:r>
                <a:r>
                  <a:rPr lang="en-US" altLang="ja-JP" sz="1800" dirty="0"/>
                  <a:t>…</a:t>
                </a:r>
              </a:p>
              <a:p>
                <a:pPr marL="0" lvl="0" indent="0" algn="ctr">
                  <a:buNone/>
                </a:pPr>
                <a:endParaRPr lang="en-US" altLang="ja-JP" sz="1800" dirty="0"/>
              </a:p>
              <a:p>
                <a:pPr marL="0" lv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ja-JP" sz="1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ja-JP" sz="18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ja-JP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18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ja-JP" sz="18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ja-JP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1800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altLang="ja-JP" sz="18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ja-JP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1800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altLang="ja-JP" sz="18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ja-JP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1800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altLang="ja-JP" sz="18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altLang="ja-JP" sz="1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ja-JP" sz="18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ja-JP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18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ja-JP" sz="1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ja-JP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18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altLang="ja-JP" sz="1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ja-JP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1800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altLang="ja-JP" sz="1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ja-JP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1800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altLang="ja-JP" sz="1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altLang="ja-JP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ja-JP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ja-JP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ja-JP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18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ja-JP" sz="18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ja-JP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18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ja-JP" sz="18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altLang="ja-JP" sz="18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altLang="ja-JP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1800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altLang="ja-JP" sz="18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ja-JP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1800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altLang="ja-JP" sz="18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ja-JP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18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ja-JP" sz="18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ja-JP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1800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altLang="ja-JP" sz="18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altLang="ja-JP" sz="18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altLang="ja-JP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1800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altLang="ja-JP" sz="18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ja-JP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1800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altLang="ja-JP" sz="18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ja-JP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1800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altLang="ja-JP" sz="18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ja-JP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18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ja-JP" sz="18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altLang="ja-JP" sz="18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altLang="ja-JP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1800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altLang="ja-JP" sz="18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ja-JP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1800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altLang="ja-JP" sz="18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ja-JP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1800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altLang="ja-JP" sz="18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ja-JP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1800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altLang="ja-JP" sz="18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altLang="ja-JP" sz="18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altLang="ja-JP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1800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altLang="ja-JP" sz="18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ja-JP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1800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altLang="ja-JP" sz="18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ja-JP" sz="1800" dirty="0"/>
              </a:p>
              <a:p>
                <a:pPr marL="0" lvl="0" indent="0" algn="ctr">
                  <a:buNone/>
                </a:pPr>
                <a:endParaRPr lang="en-US" altLang="ja-JP" sz="1800" dirty="0"/>
              </a:p>
              <a:p>
                <a:pPr marL="0" lvl="0" indent="0" algn="ctr">
                  <a:buNone/>
                </a:pPr>
                <a:r>
                  <a:rPr lang="en-US" altLang="ja-JP" sz="1800" dirty="0"/>
                  <a:t>PSL</a:t>
                </a:r>
                <a:r>
                  <a:rPr lang="ja-JP" altLang="en-US" sz="1800"/>
                  <a:t>と</a:t>
                </a:r>
                <a:r>
                  <a:rPr lang="en-US" altLang="ja-JP" sz="1800" dirty="0"/>
                  <a:t>2</a:t>
                </a:r>
                <a:r>
                  <a:rPr lang="ja-JP" altLang="en-US" sz="1800"/>
                  <a:t>次行列の積を何とかして繋げたい</a:t>
                </a:r>
                <a:endParaRPr lang="en-US" altLang="ja-JP" sz="1800" dirty="0"/>
              </a:p>
            </p:txBody>
          </p:sp>
        </mc:Choice>
        <mc:Fallback xmlns="">
          <p:sp>
            <p:nvSpPr>
              <p:cNvPr id="178" name="Google Shape;178;p33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28650" y="1085163"/>
                <a:ext cx="7886700" cy="3766536"/>
              </a:xfrm>
              <a:prstGeom prst="rect">
                <a:avLst/>
              </a:prstGeom>
              <a:blipFill>
                <a:blip r:embed="rId3"/>
                <a:stretch>
                  <a:fillRect l="-96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916283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3"/>
          <p:cNvSpPr txBox="1">
            <a:spLocks noGrp="1"/>
          </p:cNvSpPr>
          <p:nvPr>
            <p:ph type="title"/>
          </p:nvPr>
        </p:nvSpPr>
        <p:spPr>
          <a:xfrm>
            <a:off x="628650" y="90963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1800" dirty="0"/>
              <a:t>複素数の基礎</a:t>
            </a:r>
            <a:endParaRPr lang="ja" altLang="en-US"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次の目標</a:t>
            </a:r>
            <a:endParaRPr lang="ja-JP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78" name="Google Shape;178;p33"/>
          <p:cNvSpPr txBox="1">
            <a:spLocks noGrp="1"/>
          </p:cNvSpPr>
          <p:nvPr>
            <p:ph type="body" idx="1"/>
          </p:nvPr>
        </p:nvSpPr>
        <p:spPr>
          <a:xfrm>
            <a:off x="628650" y="1085163"/>
            <a:ext cx="7886700" cy="3766536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>
              <a:buNone/>
            </a:pPr>
            <a:r>
              <a:rPr lang="ja-JP" altLang="en-US" sz="1800"/>
              <a:t>一次分数変換と</a:t>
            </a:r>
            <a:r>
              <a:rPr lang="en-US" altLang="ja-JP" sz="1800" dirty="0"/>
              <a:t>2</a:t>
            </a:r>
            <a:r>
              <a:rPr lang="ja-JP" altLang="en-US" sz="1800"/>
              <a:t>次行列の積を同一視したい</a:t>
            </a:r>
            <a:endParaRPr lang="en-US" altLang="ja-JP" sz="1800" dirty="0"/>
          </a:p>
          <a:p>
            <a:pPr marL="0" lvl="0" indent="0">
              <a:buNone/>
            </a:pPr>
            <a:endParaRPr lang="en-US" altLang="ja-JP" sz="1800" dirty="0"/>
          </a:p>
          <a:p>
            <a:pPr marL="0" lvl="0" indent="0">
              <a:buNone/>
            </a:pPr>
            <a:r>
              <a:rPr lang="ja-JP" altLang="en-US" sz="1800"/>
              <a:t>結果から書くと</a:t>
            </a:r>
            <a:endParaRPr lang="en-US" altLang="ja-JP" sz="1800" dirty="0"/>
          </a:p>
          <a:p>
            <a:pPr marL="285750" indent="-285750"/>
            <a:r>
              <a:rPr lang="ja-JP" altLang="en-US" sz="1800"/>
              <a:t>リーマン曲面（拡張複素数という世界）</a:t>
            </a:r>
            <a:endParaRPr lang="en-US" altLang="ja-JP" sz="1800" dirty="0"/>
          </a:p>
          <a:p>
            <a:pPr marL="285750" indent="-285750"/>
            <a:r>
              <a:rPr lang="ja-JP" altLang="en-US" sz="1800"/>
              <a:t>群論</a:t>
            </a:r>
            <a:endParaRPr lang="en-US" altLang="ja-JP" sz="1800" dirty="0"/>
          </a:p>
          <a:p>
            <a:pPr marL="0" lvl="0" indent="0">
              <a:buNone/>
            </a:pPr>
            <a:r>
              <a:rPr lang="ja-JP" altLang="en-US" sz="1800"/>
              <a:t>の</a:t>
            </a:r>
            <a:r>
              <a:rPr lang="en-US" altLang="ja-JP" sz="1800" dirty="0"/>
              <a:t>2</a:t>
            </a:r>
            <a:r>
              <a:rPr lang="ja-JP" altLang="en-US" sz="1800"/>
              <a:t>つを用いれば，一時分数変換と</a:t>
            </a:r>
            <a:r>
              <a:rPr lang="en-US" altLang="ja-JP" sz="1800" dirty="0"/>
              <a:t>2</a:t>
            </a:r>
            <a:r>
              <a:rPr lang="ja-JP" altLang="en-US" sz="1800"/>
              <a:t>次行列を「ほぼ」同じものであるとみなせる．</a:t>
            </a:r>
            <a:endParaRPr lang="en-US" altLang="ja-JP" sz="1800" dirty="0"/>
          </a:p>
          <a:p>
            <a:pPr marL="0" lvl="0" indent="0">
              <a:buNone/>
            </a:pPr>
            <a:endParaRPr lang="en-US" altLang="ja-JP" sz="1800" dirty="0"/>
          </a:p>
          <a:p>
            <a:pPr marL="0" lvl="0" indent="0">
              <a:buNone/>
            </a:pPr>
            <a:r>
              <a:rPr lang="ja-JP" altLang="en-US" sz="1800"/>
              <a:t>まずはリーマン曲面を会得するための準備として拡張複素数をやる．</a:t>
            </a:r>
            <a:endParaRPr lang="en-US" altLang="ja-JP" sz="1800" dirty="0"/>
          </a:p>
        </p:txBody>
      </p:sp>
    </p:spTree>
    <p:extLst>
      <p:ext uri="{BB962C8B-B14F-4D97-AF65-F5344CB8AC3E}">
        <p14:creationId xmlns:p14="http://schemas.microsoft.com/office/powerpoint/2010/main" val="40212639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BE2F73B-9112-074A-BA62-DDCEC4BA3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今日の流れ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4748574-D700-0340-A90B-9829D0B318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複素数の復習</a:t>
            </a:r>
            <a:endParaRPr kumimoji="1" lang="en-US" altLang="ja-JP" dirty="0"/>
          </a:p>
          <a:p>
            <a:pPr lvl="1"/>
            <a:r>
              <a:rPr kumimoji="1" lang="ja-JP" altLang="en-US"/>
              <a:t>複素数に関する各用語の確認</a:t>
            </a:r>
            <a:endParaRPr kumimoji="1" lang="en-US" altLang="ja-JP" dirty="0"/>
          </a:p>
          <a:p>
            <a:pPr lvl="1"/>
            <a:r>
              <a:rPr kumimoji="1" lang="ja-JP" altLang="en-US"/>
              <a:t>一次変換から一次分数変換という上位互換へ</a:t>
            </a:r>
            <a:endParaRPr kumimoji="1" lang="en-US" altLang="ja-JP" dirty="0"/>
          </a:p>
          <a:p>
            <a:pPr lvl="1"/>
            <a:r>
              <a:rPr kumimoji="1" lang="ja-JP" altLang="en-US"/>
              <a:t>一次分数変換が２次行列の積と似ている</a:t>
            </a:r>
            <a:endParaRPr kumimoji="1" lang="en-US" altLang="ja-JP" dirty="0"/>
          </a:p>
          <a:p>
            <a:pPr lvl="1"/>
            <a:r>
              <a:rPr kumimoji="1" lang="ja-JP" altLang="en-US"/>
              <a:t>拡張複素数という新しい概念の登場</a:t>
            </a:r>
            <a:endParaRPr kumimoji="1" lang="en-US" altLang="ja-JP" dirty="0"/>
          </a:p>
          <a:p>
            <a:r>
              <a:rPr kumimoji="1" lang="ja-JP" altLang="en-US"/>
              <a:t>リーマン球面への理解</a:t>
            </a:r>
            <a:endParaRPr kumimoji="1" lang="en-US" altLang="ja-JP" dirty="0"/>
          </a:p>
          <a:p>
            <a:pPr lvl="1"/>
            <a:r>
              <a:rPr kumimoji="1" lang="ja-JP" altLang="en-US"/>
              <a:t>球面自体の用語確認</a:t>
            </a:r>
            <a:endParaRPr kumimoji="1" lang="en-US" altLang="ja-JP" dirty="0"/>
          </a:p>
          <a:p>
            <a:pPr lvl="1"/>
            <a:r>
              <a:rPr kumimoji="1" lang="ja-JP" altLang="en-US"/>
              <a:t>立体投影の定義とその写像</a:t>
            </a:r>
            <a:r>
              <a:rPr kumimoji="1" lang="en-US" altLang="ja-JP" dirty="0" err="1"/>
              <a:t>Π</a:t>
            </a:r>
            <a:r>
              <a:rPr kumimoji="1" lang="ja-JP" altLang="en-US"/>
              <a:t>の性質</a:t>
            </a:r>
            <a:endParaRPr kumimoji="1" lang="en-US" altLang="ja-JP" dirty="0"/>
          </a:p>
          <a:p>
            <a:pPr lvl="1"/>
            <a:r>
              <a:rPr kumimoji="1" lang="ja-JP" altLang="en-US"/>
              <a:t>写像</a:t>
            </a:r>
            <a:r>
              <a:rPr kumimoji="1" lang="en-US" altLang="ja-JP" dirty="0" err="1"/>
              <a:t>Π</a:t>
            </a:r>
            <a:r>
              <a:rPr kumimoji="1" lang="ja-JP" altLang="en-US"/>
              <a:t>と一次分数変換の組み合わせ</a:t>
            </a:r>
            <a:endParaRPr kumimoji="1" lang="en-US" altLang="ja-JP" dirty="0"/>
          </a:p>
          <a:p>
            <a:pPr lvl="1"/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7771638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71" name="Google Shape;271;p49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28650" y="995508"/>
                <a:ext cx="7886700" cy="3406886"/>
              </a:xfrm>
              <a:prstGeom prst="rect">
                <a:avLst/>
              </a:prstGeom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lvl="0" indent="0">
                  <a:buNone/>
                </a:pPr>
                <a:r>
                  <a:rPr lang="ja-JP" altLang="en-US"/>
                  <a:t>「複素数</a:t>
                </a:r>
                <a:r>
                  <a:rPr lang="ja-JP" altLang="en-US" dirty="0"/>
                  <a:t>全体の集合</a:t>
                </a:r>
                <a14:m>
                  <m:oMath xmlns:m="http://schemas.openxmlformats.org/officeDocument/2006/math">
                    <m:r>
                      <a:rPr lang="en-US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ℂ</m:t>
                    </m:r>
                  </m:oMath>
                </a14:m>
                <a:r>
                  <a:rPr lang="ja-JP" altLang="en-US" dirty="0"/>
                  <a:t>」と「</a:t>
                </a:r>
                <a14:m>
                  <m:oMath xmlns:m="http://schemas.openxmlformats.org/officeDocument/2006/math">
                    <m:r>
                      <a:rPr lang="ja-JP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 </m:t>
                    </m:r>
                  </m:oMath>
                </a14:m>
                <a:r>
                  <a:rPr lang="ja-JP" altLang="en-US" dirty="0"/>
                  <a:t>（と</a:t>
                </a:r>
                <a:r>
                  <a:rPr lang="ja-JP" altLang="en-US"/>
                  <a:t>いう「記号」）」で</a:t>
                </a:r>
                <a:r>
                  <a:rPr lang="ja-JP" altLang="en-US" dirty="0"/>
                  <a:t>書かれる元（実数での</a:t>
                </a:r>
                <a14:m>
                  <m:oMath xmlns:m="http://schemas.openxmlformats.org/officeDocument/2006/math">
                    <m:r>
                      <a:rPr lang="ja-JP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ja-JP" altLang="en-US" dirty="0"/>
                  <a:t>の記号の意味</a:t>
                </a:r>
                <a:r>
                  <a:rPr lang="ja-JP" altLang="en-US"/>
                  <a:t>とは少し違う）の</a:t>
                </a:r>
                <a:endParaRPr lang="en-US" altLang="ja-JP" dirty="0"/>
              </a:p>
              <a:p>
                <a:pPr marL="0" lvl="0" indent="0">
                  <a:buNone/>
                </a:pPr>
                <a:r>
                  <a:rPr lang="ja-JP" altLang="en-US"/>
                  <a:t>和集合</a:t>
                </a:r>
                <a:r>
                  <a:rPr lang="ja-JP" altLang="en-US" dirty="0"/>
                  <a:t>「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ja-JP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ℂ</m:t>
                        </m:r>
                      </m:e>
                    </m:d>
                    <m:r>
                      <a:rPr lang="en-US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{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  <m:r>
                      <a:rPr lang="ja-JP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」</m:t>
                    </m:r>
                  </m:oMath>
                </a14:m>
                <a:r>
                  <a:rPr lang="ja-JP" altLang="en-US"/>
                  <a:t>を</a:t>
                </a:r>
                <a:r>
                  <a:rPr lang="ja-JP" altLang="en-US" dirty="0"/>
                  <a:t>拡張</a:t>
                </a:r>
                <a:r>
                  <a:rPr lang="ja-JP" altLang="en-US"/>
                  <a:t>複素数といい，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ℂ</m:t>
                        </m:r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</m:sSub>
                  </m:oMath>
                </a14:m>
                <a:r>
                  <a:rPr lang="ja-JP" altLang="en-US"/>
                  <a:t>と表記する．</a:t>
                </a:r>
                <a:endParaRPr lang="en-US" altLang="ja-JP" dirty="0"/>
              </a:p>
              <a:p>
                <a:pPr marL="0" lvl="0" indent="0">
                  <a:buNone/>
                </a:pPr>
                <a:r>
                  <a:rPr lang="ja-JP" altLang="en-US"/>
                  <a:t>既存の複素数に加えて次の４つの式を新たに定義する．</a:t>
                </a:r>
                <a:endParaRPr lang="en-US" altLang="ja-JP" dirty="0"/>
              </a:p>
              <a:p>
                <a:pPr marL="0" lvl="0" indent="0">
                  <a:buNone/>
                </a:pPr>
                <a14:m>
                  <m:oMath xmlns:m="http://schemas.openxmlformats.org/officeDocument/2006/math">
                    <m:r>
                      <a:rPr lang="ja-JP" altLang="en-US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j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altLang="ja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ℂ</m:t>
                        </m:r>
                      </m:e>
                      <m:sub>
                        <m:r>
                          <a:rPr lang="en-US" altLang="ja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</m:sSub>
                    <m:r>
                      <a:rPr lang="ja-JP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に</m:t>
                    </m:r>
                    <m:r>
                      <a:rPr lang="ja-JP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対</m:t>
                    </m:r>
                    <m:r>
                      <a:rPr lang="ja-JP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して</m:t>
                    </m:r>
                    <m:d>
                      <m:dPr>
                        <m:begChr m:val="{"/>
                        <m:endChr m:val=""/>
                        <m:ctrlPr>
                          <a:rPr lang="en-US" altLang="ja-JP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ja-JP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eqArrPr>
                          <m:e>
                            <m:f>
                              <m:fPr>
                                <m:ctrlPr>
                                  <a:rPr lang="en-US" altLang="ja-JP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ja-JP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𝑧</m:t>
                                </m:r>
                              </m:num>
                              <m:den>
                                <m:r>
                                  <a:rPr lang="en-US" altLang="ja-JP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den>
                            </m:f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=0</m:t>
                            </m:r>
                          </m:e>
                          <m:e>
                            <m:f>
                              <m:fPr>
                                <m:ctrlPr>
                                  <a:rPr lang="en-US" altLang="ja-JP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ja-JP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𝑧</m:t>
                                </m:r>
                              </m:num>
                              <m:den>
                                <m:r>
                                  <a:rPr lang="en-US" altLang="ja-JP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den>
                            </m:f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=∞</m:t>
                            </m:r>
                          </m:e>
                          <m:e>
                            <m:f>
                              <m:fPr>
                                <m:ctrlPr>
                                  <a:rPr lang="en-US" altLang="ja-JP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ja-JP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num>
                              <m:den>
                                <m:r>
                                  <a:rPr lang="en-US" altLang="ja-JP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den>
                            </m:f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=0</m:t>
                            </m:r>
                          </m:e>
                          <m:e>
                            <m:f>
                              <m:fPr>
                                <m:ctrlPr>
                                  <a:rPr lang="en-US" altLang="ja-JP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ja-JP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num>
                              <m:den>
                                <m:r>
                                  <a:rPr lang="en-US" altLang="ja-JP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den>
                            </m:f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=∞</m:t>
                            </m:r>
                          </m:e>
                        </m:eqArr>
                      </m:e>
                    </m:d>
                  </m:oMath>
                </a14:m>
                <a:r>
                  <a:rPr lang="ja-JP" altLang="en-US"/>
                  <a:t>（</a:t>
                </a:r>
                <a:r>
                  <a:rPr lang="en-US" altLang="ja-JP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ja-JP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num>
                      <m:den>
                        <m:r>
                          <a:rPr lang="en-US" altLang="ja-JP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den>
                    </m:f>
                    <m:r>
                      <a:rPr lang="ja-JP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や</m:t>
                    </m:r>
                    <m:f>
                      <m:fPr>
                        <m:ctrlPr>
                          <a:rPr lang="en-US" altLang="ja-JP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num>
                      <m:den>
                        <m:r>
                          <a:rPr lang="en-US" altLang="ja-JP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den>
                    </m:f>
                    <m:r>
                      <a:rPr lang="ja-JP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は</m:t>
                    </m:r>
                    <m:r>
                      <a:rPr lang="ja-JP" alt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ない</m:t>
                    </m:r>
                  </m:oMath>
                </a14:m>
                <a:r>
                  <a:rPr lang="ja-JP" altLang="en-US"/>
                  <a:t>）</a:t>
                </a:r>
                <a:endParaRPr lang="en-US" altLang="ja-JP" dirty="0"/>
              </a:p>
              <a:p>
                <a:pPr marL="0" lvl="0" indent="0">
                  <a:buNone/>
                </a:pPr>
                <a:r>
                  <a:rPr lang="ja-JP" altLang="en-US"/>
                  <a:t>これの新たに定義した式一次分数変換に対応する</a:t>
                </a:r>
                <a:endParaRPr lang="ja-JP" altLang="en-US" dirty="0"/>
              </a:p>
            </p:txBody>
          </p:sp>
        </mc:Choice>
        <mc:Fallback xmlns="">
          <p:sp>
            <p:nvSpPr>
              <p:cNvPr id="271" name="Google Shape;271;p49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28650" y="995508"/>
                <a:ext cx="7886700" cy="3406886"/>
              </a:xfrm>
              <a:prstGeom prst="rect">
                <a:avLst/>
              </a:prstGeom>
              <a:blipFill>
                <a:blip r:embed="rId3"/>
                <a:stretch>
                  <a:fillRect l="-1125" b="-1444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2" name="Google Shape;272;p49"/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628650" y="138672"/>
                <a:ext cx="7886700" cy="994200"/>
              </a:xfrm>
              <a:prstGeom prst="rect">
                <a:avLst/>
              </a:prstGeom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lvl="0"/>
                <a:r>
                  <a:rPr lang="ja-JP" altLang="en-US" sz="1800"/>
                  <a:t>複素数の基礎</a:t>
                </a:r>
                <a:br>
                  <a:rPr lang="en-US" altLang="ja-JP" sz="1800" dirty="0"/>
                </a:br>
                <a:r>
                  <a:rPr lang="ja" dirty="0"/>
                  <a:t>拡張複素数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ℂ</m:t>
                        </m:r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</m:sSub>
                  </m:oMath>
                </a14:m>
                <a:r>
                  <a:rPr lang="en-US" sz="1800" i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extended complex</a:t>
                </a:r>
                <a:endParaRPr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2" name="Google Shape;272;p49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138672"/>
                <a:ext cx="7886700" cy="994200"/>
              </a:xfrm>
              <a:prstGeom prst="rect">
                <a:avLst/>
              </a:prstGeom>
              <a:blipFill>
                <a:blip r:embed="rId4"/>
                <a:stretch>
                  <a:fillRect l="-2412" b="-886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フレーム 1">
            <a:extLst>
              <a:ext uri="{FF2B5EF4-FFF2-40B4-BE49-F238E27FC236}">
                <a16:creationId xmlns:a16="http://schemas.microsoft.com/office/drawing/2014/main" id="{72E6DBDE-0200-5340-A0FB-F570513832AA}"/>
              </a:ext>
            </a:extLst>
          </p:cNvPr>
          <p:cNvSpPr/>
          <p:nvPr/>
        </p:nvSpPr>
        <p:spPr>
          <a:xfrm>
            <a:off x="2775474" y="2430010"/>
            <a:ext cx="1075764" cy="453039"/>
          </a:xfrm>
          <a:prstGeom prst="frame">
            <a:avLst>
              <a:gd name="adj1" fmla="val 0"/>
            </a:avLst>
          </a:prstGeom>
          <a:solidFill>
            <a:schemeClr val="accent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5" name="フレーム 4">
            <a:extLst>
              <a:ext uri="{FF2B5EF4-FFF2-40B4-BE49-F238E27FC236}">
                <a16:creationId xmlns:a16="http://schemas.microsoft.com/office/drawing/2014/main" id="{9CE3A771-8781-C044-B63C-3E4A5494C106}"/>
              </a:ext>
            </a:extLst>
          </p:cNvPr>
          <p:cNvSpPr/>
          <p:nvPr/>
        </p:nvSpPr>
        <p:spPr>
          <a:xfrm>
            <a:off x="2775474" y="2963161"/>
            <a:ext cx="1075764" cy="453040"/>
          </a:xfrm>
          <a:prstGeom prst="frame">
            <a:avLst>
              <a:gd name="adj1" fmla="val 0"/>
            </a:avLst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6" name="フレーム 5">
            <a:extLst>
              <a:ext uri="{FF2B5EF4-FFF2-40B4-BE49-F238E27FC236}">
                <a16:creationId xmlns:a16="http://schemas.microsoft.com/office/drawing/2014/main" id="{C2772EDD-A3F7-234B-996B-5EDE9F35A669}"/>
              </a:ext>
            </a:extLst>
          </p:cNvPr>
          <p:cNvSpPr/>
          <p:nvPr/>
        </p:nvSpPr>
        <p:spPr>
          <a:xfrm>
            <a:off x="2775474" y="3490285"/>
            <a:ext cx="1075764" cy="453040"/>
          </a:xfrm>
          <a:prstGeom prst="frame">
            <a:avLst>
              <a:gd name="adj1" fmla="val 0"/>
            </a:avLst>
          </a:prstGeom>
          <a:solidFill>
            <a:schemeClr val="accent2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7" name="フレーム 6">
            <a:extLst>
              <a:ext uri="{FF2B5EF4-FFF2-40B4-BE49-F238E27FC236}">
                <a16:creationId xmlns:a16="http://schemas.microsoft.com/office/drawing/2014/main" id="{754AAA30-CB3D-8C46-A99C-DD8EB661C222}"/>
              </a:ext>
            </a:extLst>
          </p:cNvPr>
          <p:cNvSpPr/>
          <p:nvPr/>
        </p:nvSpPr>
        <p:spPr>
          <a:xfrm>
            <a:off x="2764717" y="3974379"/>
            <a:ext cx="1075764" cy="453040"/>
          </a:xfrm>
          <a:prstGeom prst="frame">
            <a:avLst>
              <a:gd name="adj1" fmla="val 0"/>
            </a:avLst>
          </a:prstGeom>
          <a:solidFill>
            <a:schemeClr val="accent2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71" name="Google Shape;271;p49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28650" y="1029792"/>
                <a:ext cx="7886700" cy="3600346"/>
              </a:xfrm>
              <a:prstGeom prst="rect">
                <a:avLst/>
              </a:prstGeom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altLang="ja-JP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Φ</m:t>
                      </m:r>
                      <m:r>
                        <a:rPr lang="en-US" altLang="ja-JP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altLang="ja-JP" i="1">
                          <a:latin typeface="Cambria Math" panose="02040503050406030204" pitchFamily="18" charset="0"/>
                        </a:rPr>
                        <m:t>𝑃𝑆𝐿</m:t>
                      </m:r>
                      <m:d>
                        <m:d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ℂ</m:t>
                          </m:r>
                        </m:e>
                      </m:d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l-GR" altLang="ja-JP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Φ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</m:t>
                      </m:r>
                      <m:sSub>
                        <m:sSubPr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ℂ</m:t>
                          </m:r>
                        </m:e>
                        <m:sub>
                          <m:r>
                            <a:rPr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</m:sSub>
                      <m:r>
                        <a:rPr lang="en-US" altLang="ja-JP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ℂ</m:t>
                          </m:r>
                        </m:e>
                        <m:sub>
                          <m: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</m:sSub>
                    </m:oMath>
                  </m:oMathPara>
                </a14:m>
                <a:endParaRPr lang="en-US" altLang="ja-JP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lvl="0" indent="0">
                  <a:buNone/>
                </a:pPr>
                <a:endParaRPr lang="en-US" altLang="ja-JP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altLang="ja-JP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Φ</m:t>
                      </m:r>
                      <m:d>
                        <m:dPr>
                          <m:ctrlP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altLang="ja-JP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eqArrPr>
                            <m:e>
                              <m:f>
                                <m:f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𝑎𝑧</m:t>
                                  </m:r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𝑏</m:t>
                                  </m:r>
                                </m:num>
                                <m:den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𝑐𝑧</m:t>
                                  </m:r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𝑑</m:t>
                                  </m:r>
                                </m:den>
                              </m:f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altLang="ja-JP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for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d>
                                <m:d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𝑧</m:t>
                                  </m:r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≠∞, </m:t>
                                  </m:r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𝑐𝑧</m:t>
                                  </m:r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𝑑</m:t>
                                  </m:r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≠0</m:t>
                                  </m:r>
                                </m:e>
                              </m:d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:</m:t>
                              </m:r>
                              <m:r>
                                <a:rPr lang="fr-CA" altLang="ja-JP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𝑔𝑒𝑛𝑒𝑟𝑎𝑙</m:t>
                              </m:r>
                            </m:e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ja-JP" altLang="en-US" b="0" i="1" smtClean="0"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ja-JP" altLang="en-US" i="1"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  <m:r>
                                <a:rPr lang="en-US" altLang="ja-JP">
                                  <a:latin typeface="Cambria Math" panose="02040503050406030204" pitchFamily="18" charset="0"/>
                                </a:rPr>
                                <m:t>    </m:t>
                              </m:r>
                              <m:r>
                                <a:rPr lang="ja-JP" altLang="en-US" b="0" i="0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m:rPr>
                                  <m:sty m:val="p"/>
                                </m:rPr>
                                <a:rPr lang="en-US" altLang="ja-JP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for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d>
                                <m:d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𝑧</m:t>
                                  </m:r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≠∞, </m:t>
                                  </m:r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𝑐𝑧</m:t>
                                  </m:r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𝑑</m:t>
                                  </m:r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=0</m:t>
                                  </m:r>
                                </m:e>
                              </m:d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: </m:t>
                              </m:r>
                              <m:f>
                                <m:fPr>
                                  <m:ctrlPr>
                                    <a:rPr lang="en-US" altLang="ja-JP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𝑧</m:t>
                                  </m:r>
                                </m:num>
                                <m:den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den>
                              </m:f>
                            </m:e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ja-JP" altLang="en-US" b="0" i="1" smtClean="0"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f>
                                <m:f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num>
                                <m:den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den>
                              </m:f>
                              <m:r>
                                <a:rPr lang="ja-JP" altLang="en-US" b="0" i="1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US" altLang="ja-JP">
                                  <a:latin typeface="Cambria Math" panose="02040503050406030204" pitchFamily="18" charset="0"/>
                                </a:rPr>
                                <m:t>    </m:t>
                              </m:r>
                              <m:r>
                                <m:rPr>
                                  <m:sty m:val="p"/>
                                </m:rPr>
                                <a:rPr lang="en-US" altLang="ja-JP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for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d>
                                <m:d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𝑧</m:t>
                                  </m:r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=∞,</m:t>
                                  </m:r>
                                  <m:r>
                                    <a:rPr lang="fr-CA" altLang="ja-JP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𝑎</m:t>
                                  </m:r>
                                  <m:r>
                                    <a:rPr lang="fr-CA" altLang="ja-JP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lang="fr-CA" altLang="ja-JP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𝑐</m:t>
                                  </m:r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≠0</m:t>
                                  </m:r>
                                </m:e>
                              </m:d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: </m:t>
                              </m:r>
                              <m:r>
                                <a:rPr lang="ja-JP" alt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一般的</m:t>
                              </m:r>
                              <m:r>
                                <a:rPr lang="ja-JP" alt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な</m:t>
                              </m:r>
                              <m:r>
                                <a:rPr lang="ja-JP" alt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極限</m:t>
                              </m:r>
                            </m:e>
                            <m:e>
                              <m:r>
                                <a:rPr lang="ja-JP" alt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    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ja-JP" altLang="en-US" i="1"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ja-JP" alt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ja-JP" alt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altLang="ja-JP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for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d>
                                <m:d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𝑧</m:t>
                                  </m:r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=∞, </m:t>
                                  </m:r>
                                  <m:r>
                                    <a:rPr lang="fr-CA" altLang="ja-JP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𝑎</m:t>
                                  </m:r>
                                  <m:r>
                                    <a:rPr lang="fr-CA" altLang="ja-JP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≠0, </m:t>
                                  </m:r>
                                  <m:r>
                                    <a:rPr lang="fr-CA" altLang="ja-JP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𝑐</m:t>
                                  </m:r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=0</m:t>
                                  </m:r>
                                </m:e>
                              </m:d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:</m:t>
                              </m:r>
                              <m:f>
                                <m:fPr>
                                  <m:ctrlPr>
                                    <a:rPr lang="en-US" altLang="ja-JP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∞</m:t>
                                  </m:r>
                                </m:num>
                                <m:den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den>
                              </m:f>
                            </m:e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ja-JP" altLang="en-US" b="0" i="1" smtClean="0"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  0</m:t>
                              </m:r>
                              <m:r>
                                <a:rPr lang="ja-JP" altLang="en-US" b="0" i="1" smtClean="0"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a:rPr lang="en-US" altLang="ja-JP">
                                  <a:latin typeface="Cambria Math" panose="02040503050406030204" pitchFamily="18" charset="0"/>
                                </a:rPr>
                                <m:t>    </m:t>
                              </m:r>
                              <m:r>
                                <m:rPr>
                                  <m:sty m:val="p"/>
                                </m:rPr>
                                <a:rPr lang="en-US" altLang="ja-JP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for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d>
                                <m:d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𝑧</m:t>
                                  </m:r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=∞, </m:t>
                                  </m:r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𝑎</m:t>
                                  </m:r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=0, </m:t>
                                  </m:r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𝑐</m:t>
                                  </m:r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≠0</m:t>
                                  </m:r>
                                </m:e>
                              </m:d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:</m:t>
                              </m:r>
                              <m:f>
                                <m:fPr>
                                  <m:ctrlPr>
                                    <a:rPr lang="en-US" altLang="ja-JP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num>
                                <m:den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∞</m:t>
                                  </m:r>
                                </m:den>
                              </m:f>
                            </m:e>
                          </m:eqArr>
                        </m:e>
                      </m:d>
                    </m:oMath>
                  </m:oMathPara>
                </a14:m>
                <a:endParaRPr lang="en-US" altLang="ja-JP" dirty="0"/>
              </a:p>
            </p:txBody>
          </p:sp>
        </mc:Choice>
        <mc:Fallback xmlns="">
          <p:sp>
            <p:nvSpPr>
              <p:cNvPr id="271" name="Google Shape;271;p49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28650" y="1029792"/>
                <a:ext cx="7886700" cy="3600346"/>
              </a:xfrm>
              <a:prstGeom prst="rect">
                <a:avLst/>
              </a:prstGeom>
              <a:blipFill>
                <a:blip r:embed="rId3"/>
                <a:stretch>
                  <a:fillRect b="-70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2" name="Google Shape;272;p49"/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628650" y="35592"/>
                <a:ext cx="7886700" cy="994200"/>
              </a:xfrm>
              <a:prstGeom prst="rect">
                <a:avLst/>
              </a:prstGeom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lvl="0"/>
                <a:r>
                  <a:rPr lang="ja-JP" altLang="en-US" sz="1800"/>
                  <a:t>複素数の基礎</a:t>
                </a:r>
                <a:br>
                  <a:rPr lang="en-US" altLang="ja-JP" sz="1800" dirty="0"/>
                </a:br>
                <a:r>
                  <a:rPr lang="ja" dirty="0"/>
                  <a:t>拡張複素数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ℂ</m:t>
                        </m:r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</m:sSub>
                  </m:oMath>
                </a14:m>
                <a:r>
                  <a:rPr lang="ja-JP" altLang="en-US">
                    <a:solidFill>
                      <a:schemeClr val="tx1"/>
                    </a:solidFill>
                  </a:rPr>
                  <a:t>での一次分数変換</a:t>
                </a:r>
                <a:endParaRPr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2" name="Google Shape;272;p49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35592"/>
                <a:ext cx="7886700" cy="994200"/>
              </a:xfrm>
              <a:prstGeom prst="rect">
                <a:avLst/>
              </a:prstGeom>
              <a:blipFill>
                <a:blip r:embed="rId4"/>
                <a:stretch>
                  <a:fillRect l="-2412" b="-886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フレーム 3">
            <a:extLst>
              <a:ext uri="{FF2B5EF4-FFF2-40B4-BE49-F238E27FC236}">
                <a16:creationId xmlns:a16="http://schemas.microsoft.com/office/drawing/2014/main" id="{72853205-F8BC-8346-AC60-2BBBD2F568FC}"/>
              </a:ext>
            </a:extLst>
          </p:cNvPr>
          <p:cNvSpPr/>
          <p:nvPr/>
        </p:nvSpPr>
        <p:spPr>
          <a:xfrm>
            <a:off x="2764717" y="2829965"/>
            <a:ext cx="4894728" cy="545544"/>
          </a:xfrm>
          <a:prstGeom prst="frame">
            <a:avLst>
              <a:gd name="adj1" fmla="val 0"/>
            </a:avLst>
          </a:prstGeom>
          <a:solidFill>
            <a:schemeClr val="accent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5" name="フレーム 4">
            <a:extLst>
              <a:ext uri="{FF2B5EF4-FFF2-40B4-BE49-F238E27FC236}">
                <a16:creationId xmlns:a16="http://schemas.microsoft.com/office/drawing/2014/main" id="{A45BD4BD-33C9-2A48-84BF-D34487D0A78E}"/>
              </a:ext>
            </a:extLst>
          </p:cNvPr>
          <p:cNvSpPr/>
          <p:nvPr/>
        </p:nvSpPr>
        <p:spPr>
          <a:xfrm>
            <a:off x="2775473" y="2183297"/>
            <a:ext cx="4883971" cy="578547"/>
          </a:xfrm>
          <a:prstGeom prst="frame">
            <a:avLst>
              <a:gd name="adj1" fmla="val 0"/>
            </a:avLst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6" name="フレーム 5">
            <a:extLst>
              <a:ext uri="{FF2B5EF4-FFF2-40B4-BE49-F238E27FC236}">
                <a16:creationId xmlns:a16="http://schemas.microsoft.com/office/drawing/2014/main" id="{5D3D17BD-E619-6E4C-8349-C5103CDABE99}"/>
              </a:ext>
            </a:extLst>
          </p:cNvPr>
          <p:cNvSpPr/>
          <p:nvPr/>
        </p:nvSpPr>
        <p:spPr>
          <a:xfrm>
            <a:off x="2775473" y="4016472"/>
            <a:ext cx="4782130" cy="545545"/>
          </a:xfrm>
          <a:prstGeom prst="frame">
            <a:avLst>
              <a:gd name="adj1" fmla="val 0"/>
            </a:avLst>
          </a:prstGeom>
          <a:solidFill>
            <a:schemeClr val="accent2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7" name="フレーム 6">
            <a:extLst>
              <a:ext uri="{FF2B5EF4-FFF2-40B4-BE49-F238E27FC236}">
                <a16:creationId xmlns:a16="http://schemas.microsoft.com/office/drawing/2014/main" id="{9A31C73C-5E59-9B46-86D4-43F9760AB46D}"/>
              </a:ext>
            </a:extLst>
          </p:cNvPr>
          <p:cNvSpPr/>
          <p:nvPr/>
        </p:nvSpPr>
        <p:spPr>
          <a:xfrm>
            <a:off x="2764716" y="3412085"/>
            <a:ext cx="4782131" cy="571385"/>
          </a:xfrm>
          <a:prstGeom prst="frame">
            <a:avLst>
              <a:gd name="adj1" fmla="val 0"/>
            </a:avLst>
          </a:prstGeom>
          <a:solidFill>
            <a:schemeClr val="accent2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59697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71" name="Google Shape;271;p49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28650" y="1369219"/>
                <a:ext cx="7886700" cy="3263400"/>
              </a:xfrm>
              <a:prstGeom prst="rect">
                <a:avLst/>
              </a:prstGeom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lvl="0" indent="0">
                  <a:buNone/>
                </a:pPr>
                <a:r>
                  <a:rPr lang="en-US" altLang="ja" sz="1800" i="1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lem</a:t>
                </a:r>
                <a:r>
                  <a:rPr lang="en-US" altLang="ja" sz="1800" i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1.10 </a:t>
                </a:r>
                <a:r>
                  <a:rPr lang="ja-JP" altLang="en-US" sz="1800">
                    <a:solidFill>
                      <a:schemeClr val="tx1"/>
                    </a:solidFill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分子と分母が０の場合の同値条件</a:t>
                </a:r>
                <a:endParaRPr lang="en-US" altLang="ja" sz="1800" i="1" dirty="0">
                  <a:solidFill>
                    <a:schemeClr val="tx1"/>
                  </a:solidFill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0" lvl="0" indent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ja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el-GR" altLang="ja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altLang="ja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ar-AE" altLang="ja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" sz="1800" i="1">
                            <a:latin typeface="Cambria Math" panose="02040503050406030204" pitchFamily="18" charset="0"/>
                          </a:rPr>
                          <m:t>𝑎𝑧</m:t>
                        </m:r>
                        <m:r>
                          <a:rPr lang="en-US" altLang="ja" sz="18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ja" sz="1800" i="1">
                            <a:latin typeface="Cambria Math" panose="02040503050406030204" pitchFamily="18" charset="0"/>
                          </a:rPr>
                          <m:t>𝑏</m:t>
                        </m:r>
                      </m:num>
                      <m:den>
                        <m:r>
                          <a:rPr lang="en-US" altLang="ja" sz="1800" i="1">
                            <a:latin typeface="Cambria Math" panose="02040503050406030204" pitchFamily="18" charset="0"/>
                          </a:rPr>
                          <m:t>𝑐𝑧</m:t>
                        </m:r>
                        <m:r>
                          <a:rPr lang="en-US" altLang="ja" sz="18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ja" sz="1800" i="1">
                            <a:latin typeface="Cambria Math" panose="02040503050406030204" pitchFamily="18" charset="0"/>
                          </a:rPr>
                          <m:t>𝑑</m:t>
                        </m:r>
                      </m:den>
                    </m:f>
                  </m:oMath>
                </a14:m>
                <a:r>
                  <a:rPr lang="ja-JP" altLang="en-US" sz="1800"/>
                  <a:t>の分子・分母が両方０の場合</a:t>
                </a:r>
                <a:endParaRPr lang="en-US" altLang="ja-JP" sz="1800" dirty="0"/>
              </a:p>
              <a:p>
                <a:pPr marL="514350" indent="-514350">
                  <a:buFont typeface="+mj-lt"/>
                  <a:buAutoNum type="romanLcPeriod"/>
                </a:pPr>
                <a14:m>
                  <m:oMath xmlns:m="http://schemas.openxmlformats.org/officeDocument/2006/math">
                    <m:r>
                      <a:rPr lang="en-US" altLang="ja-JP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𝑎𝑧</m:t>
                    </m:r>
                    <m:r>
                      <a:rPr lang="en-US" altLang="ja-JP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altLang="ja-JP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en-US" altLang="ja-JP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ja-JP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𝑐𝑧</m:t>
                    </m:r>
                    <m:r>
                      <a:rPr lang="en-US" altLang="ja-JP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altLang="ja-JP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</m:t>
                    </m:r>
                    <m:r>
                      <a:rPr lang="en-US" altLang="ja-JP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ja-JP" sz="1800" b="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ja-JP" altLang="en-US" sz="1800" b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である複素数</a:t>
                </a:r>
                <a:r>
                  <a:rPr lang="en-US" altLang="ja-JP" sz="1800" b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z</a:t>
                </a:r>
                <a:r>
                  <a:rPr lang="ja-JP" altLang="en-US" sz="1800" b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が存在</a:t>
                </a:r>
                <a:endParaRPr lang="en-US" altLang="ja-JP" sz="1800" b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514350" indent="-514350">
                  <a:buFont typeface="+mj-lt"/>
                  <a:buAutoNum type="romanLcPeriod"/>
                </a:pPr>
                <a14:m>
                  <m:oMath xmlns:m="http://schemas.openxmlformats.org/officeDocument/2006/math">
                    <m:r>
                      <a:rPr lang="en-US" altLang="ja-JP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⟺</m:t>
                    </m:r>
                    <m:r>
                      <a:rPr lang="en-US" altLang="ja-JP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𝑎𝑑</m:t>
                    </m:r>
                    <m:r>
                      <a:rPr lang="en-US" altLang="ja-JP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altLang="ja-JP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𝑏𝑐</m:t>
                    </m:r>
                    <m:r>
                      <a:rPr lang="en-US" altLang="ja-JP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ja-JP" altLang="en-US" sz="1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：</a:t>
                </a:r>
                <a:r>
                  <a:rPr lang="ja-JP" altLang="en-US" sz="18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こちらは議論する</a:t>
                </a:r>
                <a:br>
                  <a:rPr lang="en-US" altLang="ja-JP" sz="1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:r>
                  <a:rPr lang="en-US" altLang="ja-JP" sz="1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</a:t>
                </a:r>
                <a:r>
                  <a:rPr lang="ja-JP" altLang="en-US" sz="18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十分性</a:t>
                </a:r>
                <a14:m>
                  <m:oMath xmlns:m="http://schemas.openxmlformats.org/officeDocument/2006/math">
                    <m:r>
                      <a:rPr lang="ja-JP" alt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</m:oMath>
                </a14:m>
                <a:r>
                  <a:rPr lang="en-US" altLang="ja-JP" sz="1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  <a:br>
                  <a:rPr lang="en-US" altLang="ja-JP" sz="1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:r>
                  <a:rPr lang="ja-JP" altLang="en-US" sz="1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行列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ja-JP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ja-JP" sz="1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ja-JP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e>
                              <m:r>
                                <a:rPr lang="en-US" altLang="ja-JP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</m:mr>
                          <m:mr>
                            <m:e>
                              <m:r>
                                <a:rPr lang="en-US" altLang="ja-JP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  <m:e>
                              <m:r>
                                <a:rPr lang="en-US" altLang="ja-JP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ja-JP" altLang="en-US" sz="18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を考える．上の</a:t>
                </a:r>
                <a:r>
                  <a:rPr lang="en-US" altLang="ja-JP" sz="18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i</a:t>
                </a:r>
                <a:r>
                  <a:rPr lang="ja-JP" altLang="en-US" sz="18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が成立するなら，</a:t>
                </a:r>
                <a:r>
                  <a:rPr lang="en-US" altLang="ja-JP" sz="18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ja-JP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ja-JP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ja-JP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e>
                              <m:r>
                                <a:rPr lang="en-US" altLang="ja-JP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</m:mr>
                          <m:mr>
                            <m:e>
                              <m:r>
                                <a:rPr lang="en-US" altLang="ja-JP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  <m:e>
                              <m:r>
                                <a:rPr lang="en-US" altLang="ja-JP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ctrlPr>
                          <a:rPr lang="en-US" altLang="ja-JP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ja-JP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ja-JP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  <m:e>
                            <m:r>
                              <a:rPr lang="en-US" altLang="ja-JP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altLang="ja-JP" sz="1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=</a:t>
                </a:r>
                <a:r>
                  <a:rPr lang="en-US" altLang="ja-JP" sz="18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ja-JP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ja-JP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ja-JP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n-US" altLang="ja-JP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e>
                        </m:eqArr>
                      </m:e>
                    </m:d>
                  </m:oMath>
                </a14:m>
                <a:r>
                  <a:rPr lang="ja-JP" altLang="en-US" sz="18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である</a:t>
                </a:r>
                <a:br>
                  <a:rPr lang="en-US" altLang="ja-JP" sz="1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:r>
                  <a:rPr lang="ja-JP" altLang="en-US" sz="18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両辺に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ja-JP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ja-JP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ja-JP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e>
                              <m:r>
                                <a:rPr lang="en-US" altLang="ja-JP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ja-JP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</m:mr>
                          <m:mr>
                            <m:e>
                              <m:r>
                                <a:rPr lang="en-US" altLang="ja-JP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ja-JP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  <m:e>
                              <m:r>
                                <a:rPr lang="en-US" altLang="ja-JP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ja-JP" altLang="en-US" sz="18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を左からかけて行列の積を計算すると</a:t>
                </a:r>
                <a:br>
                  <a:rPr lang="en-US" altLang="ja-JP" sz="1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d>
                      <m:dPr>
                        <m:ctrlPr>
                          <a:rPr lang="en-US" altLang="ja-JP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ja-JP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ja-JP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e>
                              <m:r>
                                <a:rPr lang="en-US" altLang="ja-JP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ja-JP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</m:mr>
                          <m:mr>
                            <m:e>
                              <m:r>
                                <a:rPr lang="en-US" altLang="ja-JP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ja-JP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  <m:e>
                              <m:r>
                                <a:rPr lang="en-US" altLang="ja-JP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</m:mr>
                        </m:m>
                      </m:e>
                    </m:d>
                    <m:r>
                      <a:rPr lang="en-US" altLang="ja-JP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altLang="ja-JP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ja-JP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ja-JP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e>
                              <m:r>
                                <a:rPr lang="en-US" altLang="ja-JP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</m:mr>
                          <m:mr>
                            <m:e>
                              <m:r>
                                <a:rPr lang="en-US" altLang="ja-JP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  <m:e>
                              <m:r>
                                <a:rPr lang="en-US" altLang="ja-JP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ctrlPr>
                          <a:rPr lang="en-US" altLang="ja-JP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ja-JP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ja-JP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  <m:e>
                            <m:r>
                              <a:rPr lang="en-US" altLang="ja-JP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altLang="ja-JP" sz="1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=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ja-JP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ja-JP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ja-JP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e>
                              <m:r>
                                <a:rPr lang="en-US" altLang="ja-JP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ja-JP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</m:mr>
                          <m:mr>
                            <m:e>
                              <m:r>
                                <a:rPr lang="en-US" altLang="ja-JP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ja-JP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  <m:e>
                              <m:r>
                                <a:rPr lang="en-US" altLang="ja-JP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ctrlPr>
                          <a:rPr lang="en-US" altLang="ja-JP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ja-JP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ja-JP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n-US" altLang="ja-JP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e>
                        </m:eqArr>
                      </m:e>
                    </m:d>
                    <m:r>
                      <a:rPr lang="en-US" altLang="ja-JP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⟺</m:t>
                    </m:r>
                    <m:d>
                      <m:dPr>
                        <m:ctrlPr>
                          <a:rPr lang="en-US" altLang="ja-JP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ja-JP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ja-JP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altLang="ja-JP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altLang="ja-JP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ja-JP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𝑏𝑐</m:t>
                              </m:r>
                            </m:e>
                            <m:e>
                              <m:r>
                                <a:rPr lang="en-US" altLang="ja-JP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ja-JP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ja-JP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𝑎𝑑</m:t>
                              </m:r>
                              <m:r>
                                <a:rPr lang="en-US" altLang="ja-JP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ja-JP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𝑏𝑐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ctrlPr>
                          <a:rPr lang="en-US" altLang="ja-JP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ja-JP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ja-JP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  <m:e>
                            <m:r>
                              <a:rPr lang="en-US" altLang="ja-JP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altLang="ja-JP" sz="1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=</a:t>
                </a:r>
                <a:r>
                  <a:rPr lang="en-US" altLang="ja-JP" sz="18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ja-JP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ja-JP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ja-JP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n-US" altLang="ja-JP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e>
                        </m:eqArr>
                      </m:e>
                    </m:d>
                  </m:oMath>
                </a14:m>
                <a:br>
                  <a:rPr lang="en-US" altLang="ja-JP" sz="1800" dirty="0">
                    <a:ea typeface="Cambria Math" panose="02040503050406030204" pitchFamily="18" charset="0"/>
                  </a:rPr>
                </a:br>
                <a:r>
                  <a:rPr lang="ja-JP" altLang="en-US" sz="1800" dirty="0">
                    <a:ea typeface="Cambria Math" panose="02040503050406030204" pitchFamily="18" charset="0"/>
                  </a:rPr>
                  <a:t>よって</a:t>
                </a:r>
                <a14:m>
                  <m:oMath xmlns:m="http://schemas.openxmlformats.org/officeDocument/2006/math">
                    <m:r>
                      <a:rPr lang="en-US" altLang="ja-JP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𝑎𝑑</m:t>
                    </m:r>
                    <m:r>
                      <a:rPr lang="en-US" altLang="ja-JP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altLang="ja-JP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𝑏𝑐</m:t>
                    </m:r>
                    <m:r>
                      <a:rPr lang="en-US" altLang="ja-JP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ja-JP" altLang="en-US" sz="1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が示された</a:t>
                </a:r>
                <a:endParaRPr lang="en-US" altLang="ja-JP" sz="18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71" name="Google Shape;271;p49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28650" y="1369219"/>
                <a:ext cx="7886700" cy="3263400"/>
              </a:xfrm>
              <a:prstGeom prst="rect">
                <a:avLst/>
              </a:prstGeom>
              <a:blipFill>
                <a:blip r:embed="rId3"/>
                <a:stretch>
                  <a:fillRect l="-965" b="-389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2" name="Google Shape;272;p49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1800"/>
              <a:t>複素数の基礎</a:t>
            </a:r>
            <a:br>
              <a:rPr lang="en-US" altLang="ja-JP" sz="1800" dirty="0"/>
            </a:br>
            <a:r>
              <a:rPr lang="ja-JP" altLang="en-US" sz="3200"/>
              <a:t>分子・分母が両方０の場合</a:t>
            </a:r>
            <a:endParaRPr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35373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71" name="Google Shape;271;p49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28650" y="1369219"/>
                <a:ext cx="7886700" cy="3263400"/>
              </a:xfrm>
              <a:prstGeom prst="rect">
                <a:avLst/>
              </a:prstGeom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lvl="0" indent="0">
                  <a:buNone/>
                </a:pPr>
                <a:r>
                  <a:rPr lang="en-US" altLang="ja-JP" sz="1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</a:t>
                </a:r>
                <a:r>
                  <a:rPr lang="ja-JP" altLang="en-US" sz="18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必要性</a:t>
                </a:r>
                <a14:m>
                  <m:oMath xmlns:m="http://schemas.openxmlformats.org/officeDocument/2006/math">
                    <m:r>
                      <a:rPr lang="ja-JP" alt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⟸</m:t>
                    </m:r>
                  </m:oMath>
                </a14:m>
                <a:r>
                  <a:rPr lang="en-US" altLang="ja-JP" sz="1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  <a:br>
                  <a:rPr lang="en-US" altLang="ja-JP" sz="1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altLang="ja-JP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𝑎𝑑</m:t>
                    </m:r>
                    <m:r>
                      <a:rPr lang="en-US" altLang="ja-JP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altLang="ja-JP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𝑏𝑐</m:t>
                    </m:r>
                    <m:r>
                      <a:rPr lang="en-US" altLang="ja-JP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ja-JP" altLang="en-US" sz="18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とする（</a:t>
                </a:r>
                <a14:m>
                  <m:oMath xmlns:m="http://schemas.openxmlformats.org/officeDocument/2006/math">
                    <m:r>
                      <a:rPr lang="en-US" altLang="ja-JP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¬</m:t>
                    </m:r>
                    <m:r>
                      <a:rPr lang="en-US" altLang="ja-JP" sz="1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ja-JP" sz="1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  <m:r>
                      <a:rPr lang="en-US" altLang="ja-JP" sz="1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ja-JP" sz="1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</m:t>
                    </m:r>
                    <m:r>
                      <a:rPr lang="en-US" altLang="ja-JP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=0)</m:t>
                    </m:r>
                  </m:oMath>
                </a14:m>
                <a:r>
                  <a:rPr lang="ja-JP" altLang="en-US" sz="18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）</a:t>
                </a:r>
                <a:endParaRPr lang="en-US" altLang="ja-JP" sz="18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lvl="0" indent="0">
                  <a:buNone/>
                </a:pPr>
                <a14:m>
                  <m:oMath xmlns:m="http://schemas.openxmlformats.org/officeDocument/2006/math">
                    <m:r>
                      <a:rPr lang="en-US" altLang="ja-JP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altLang="ja-JP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≠0</m:t>
                    </m:r>
                  </m:oMath>
                </a14:m>
                <a:r>
                  <a:rPr lang="ja-JP" altLang="en-US" sz="18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のとして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-JP" sz="1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z</m:t>
                    </m:r>
                    <m:r>
                      <a:rPr lang="en-US" altLang="ja-JP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altLang="ja-JP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num>
                      <m:den>
                        <m:r>
                          <a:rPr lang="en-US" altLang="ja-JP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den>
                    </m:f>
                  </m:oMath>
                </a14:m>
                <a:r>
                  <a:rPr lang="ja-JP" altLang="en-US" sz="18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とおくと，</a:t>
                </a:r>
                <a:br>
                  <a:rPr lang="en-US" altLang="ja-JP" sz="1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ja-JP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ja-JP" sz="1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ja-JP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𝑎𝑧</m:t>
                              </m:r>
                              <m:r>
                                <a:rPr lang="en-US" altLang="ja-JP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ja-JP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altLang="ja-JP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=0</m:t>
                              </m:r>
                            </m:e>
                            <m:e>
                              <m:r>
                                <a:rPr lang="en-US" altLang="ja-JP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𝑐𝑧</m:t>
                              </m:r>
                              <m:r>
                                <a:rPr lang="en-US" altLang="ja-JP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ja-JP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altLang="ja-JP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ja-JP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altLang="ja-JP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altLang="ja-JP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ja-JP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𝑐𝑏</m:t>
                                  </m:r>
                                </m:num>
                                <m:den>
                                  <m:r>
                                    <a:rPr lang="en-US" altLang="ja-JP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den>
                              </m:f>
                              <m:r>
                                <a:rPr lang="en-US" altLang="ja-JP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altLang="ja-JP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ja-JP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𝑎𝑑</m:t>
                                  </m:r>
                                  <m:r>
                                    <a:rPr lang="en-US" altLang="ja-JP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ja-JP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𝑏𝑐</m:t>
                                  </m:r>
                                </m:num>
                                <m:den>
                                  <m:r>
                                    <a:rPr lang="en-US" altLang="ja-JP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den>
                              </m:f>
                              <m:r>
                                <a:rPr lang="en-US" altLang="ja-JP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br>
                  <a:rPr lang="en-US" altLang="ja-JP" sz="1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:r>
                  <a:rPr lang="ja-JP" altLang="en-US" sz="18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より</a:t>
                </a:r>
                <a:r>
                  <a:rPr lang="fr-CA" altLang="ja-JP" sz="1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i</a:t>
                </a:r>
                <a:r>
                  <a:rPr lang="ja-JP" altLang="en-US" sz="18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が成立．</a:t>
                </a:r>
                <a:endParaRPr lang="en-US" altLang="ja-JP" sz="18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lvl="0" indent="0">
                  <a:buNone/>
                </a:pPr>
                <a:r>
                  <a:rPr lang="ja-JP" altLang="en-US" sz="18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ちなみに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CA" altLang="ja-JP" sz="1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</m:t>
                    </m:r>
                    <m:r>
                      <a:rPr lang="en-US" altLang="ja-JP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≠0</m:t>
                    </m:r>
                  </m:oMath>
                </a14:m>
                <a:r>
                  <a:rPr lang="ja-JP" altLang="en-US" sz="1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の</a:t>
                </a:r>
                <a:r>
                  <a:rPr lang="ja-JP" altLang="en-US" sz="18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時は</a:t>
                </a:r>
                <a14:m>
                  <m:oMath xmlns:m="http://schemas.openxmlformats.org/officeDocument/2006/math">
                    <m:r>
                      <a:rPr lang="fr-CA" altLang="ja-JP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fr-CA" altLang="ja-JP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altLang="ja-JP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CA" altLang="ja-JP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altLang="ja-JP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den>
                    </m:f>
                    <m:r>
                      <a:rPr lang="ja-JP" alt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で</m:t>
                    </m:r>
                    <m:r>
                      <a:rPr lang="ja-JP" alt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成立</m:t>
                    </m:r>
                    <m:r>
                      <a:rPr lang="ja-JP" alt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．</m:t>
                    </m:r>
                  </m:oMath>
                </a14:m>
                <a:endParaRPr lang="en-US" altLang="ja-JP" sz="18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71" name="Google Shape;271;p49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28650" y="1369219"/>
                <a:ext cx="7886700" cy="3263400"/>
              </a:xfrm>
              <a:prstGeom prst="rect">
                <a:avLst/>
              </a:prstGeom>
              <a:blipFill>
                <a:blip r:embed="rId3"/>
                <a:stretch>
                  <a:fillRect l="-965" t="-31907" b="-4786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2" name="Google Shape;272;p49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1800"/>
              <a:t>複素数の基礎</a:t>
            </a:r>
            <a:br>
              <a:rPr lang="en-US" altLang="ja-JP" sz="1800" dirty="0"/>
            </a:br>
            <a:r>
              <a:rPr lang="ja-JP" altLang="en-US" sz="3200"/>
              <a:t>分子・分母が両方０の場合</a:t>
            </a:r>
            <a:endParaRPr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98821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66" name="Google Shape;266;p48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28650" y="839976"/>
                <a:ext cx="7886700" cy="3674100"/>
              </a:xfrm>
              <a:prstGeom prst="rect">
                <a:avLst/>
              </a:prstGeom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482600" lvl="0" indent="-342900" algn="l" rtl="0">
                  <a:lnSpc>
                    <a:spcPct val="150000"/>
                  </a:lnSpc>
                  <a:spcBef>
                    <a:spcPts val="800"/>
                  </a:spcBef>
                  <a:spcAft>
                    <a:spcPts val="0"/>
                  </a:spcAft>
                  <a:buSzPts val="1400"/>
                  <a:buFont typeface="+mj-lt"/>
                  <a:buAutoNum type="arabicPeriod" startAt="2"/>
                </a:pPr>
                <a:r>
                  <a:rPr lang="ja-JP" altLang="en-US" sz="1800"/>
                  <a:t>リーマン球面（</a:t>
                </a:r>
                <a:r>
                  <a:rPr lang="en-US" altLang="ja-JP" sz="1800" dirty="0"/>
                  <a:t>PSL</a:t>
                </a:r>
                <a:r>
                  <a:rPr lang="ja-JP" altLang="en-US" sz="1800"/>
                  <a:t>と行列の積を同一視するための材料１）</a:t>
                </a:r>
                <a:endParaRPr lang="ja-JP" altLang="en-US" sz="1500" dirty="0"/>
              </a:p>
              <a:p>
                <a:pPr marL="939800" lvl="1" indent="-342900" algn="l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SzPts val="1400"/>
                  <a:buFont typeface="+mj-lt"/>
                  <a:buAutoNum type="arabicPeriod"/>
                </a:pPr>
                <a:r>
                  <a:rPr lang="ja-JP" altLang="en-US"/>
                  <a:t>必要な用語（小円・大円・北極点）</a:t>
                </a:r>
                <a:endParaRPr lang="ja-JP" altLang="en-US" dirty="0"/>
              </a:p>
              <a:p>
                <a:pPr marL="939800" lvl="1" indent="-342900" algn="l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SzPts val="1400"/>
                  <a:buFont typeface="+mj-lt"/>
                  <a:buAutoNum type="arabicPeriod"/>
                </a:pPr>
                <a:r>
                  <a:rPr lang="ja-JP" altLang="en-US"/>
                  <a:t>立体投影で用いる写像</a:t>
                </a:r>
                <a:r>
                  <a:rPr lang="el-GR" altLang="ja-JP" dirty="0"/>
                  <a:t>Π</a:t>
                </a:r>
                <a:r>
                  <a:rPr lang="ja-JP" altLang="en-US"/>
                  <a:t>を知る</a:t>
                </a:r>
                <a:endParaRPr lang="ja-JP" altLang="en-US" dirty="0"/>
              </a:p>
              <a:p>
                <a:pPr marL="939800" lvl="1" indent="-342900">
                  <a:lnSpc>
                    <a:spcPct val="150000"/>
                  </a:lnSpc>
                  <a:spcBef>
                    <a:spcPts val="0"/>
                  </a:spcBef>
                  <a:buFont typeface="+mj-lt"/>
                  <a:buAutoNum type="arabicPeriod"/>
                </a:pPr>
                <a:r>
                  <a:rPr lang="ja-JP" altLang="en-US"/>
                  <a:t>球面から球面に写す写像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ar-AE" altLang="ja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l-GR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Φ</m:t>
                        </m:r>
                      </m:e>
                    </m:acc>
                    <m:r>
                      <a:rPr lang="ar-AE" altLang="ja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ar-AE" altLang="j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altLang="j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ar-AE" altLang="j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ar-AE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ja" altLang="en-US" dirty="0"/>
                  <a:t>を</a:t>
                </a:r>
                <a:r>
                  <a:rPr lang="ja-JP" altLang="en-US"/>
                  <a:t>考える</a:t>
                </a:r>
              </a:p>
              <a:p>
                <a:pPr marL="939800" lvl="1" indent="-342900">
                  <a:lnSpc>
                    <a:spcPct val="150000"/>
                  </a:lnSpc>
                  <a:spcBef>
                    <a:spcPts val="0"/>
                  </a:spcBef>
                  <a:buFont typeface="+mj-lt"/>
                  <a:buAutoNum type="arabicPeriod"/>
                </a:pPr>
                <a:r>
                  <a:rPr lang="ja-JP" altLang="en-US"/>
                  <a:t>写像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ar-AE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l-GR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Φ</m:t>
                        </m:r>
                      </m:e>
                    </m:acc>
                  </m:oMath>
                </a14:m>
                <a:r>
                  <a:rPr lang="ja-JP" altLang="en-US"/>
                  <a:t>連続性を示し，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ar-AE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l-GR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Φ</m:t>
                        </m:r>
                      </m:e>
                    </m:acc>
                  </m:oMath>
                </a14:m>
                <a:r>
                  <a:rPr lang="ja-JP" altLang="en-US" dirty="0"/>
                  <a:t>が</a:t>
                </a:r>
                <a:r>
                  <a:rPr lang="ja-JP" altLang="en-US"/>
                  <a:t>実用的な写像であることを確認する．</a:t>
                </a:r>
                <a:endParaRPr lang="ja-JP" altLang="en-US" dirty="0"/>
              </a:p>
            </p:txBody>
          </p:sp>
        </mc:Choice>
        <mc:Fallback xmlns="">
          <p:sp>
            <p:nvSpPr>
              <p:cNvPr id="266" name="Google Shape;266;p48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28650" y="839976"/>
                <a:ext cx="7886700" cy="36741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50"/>
          <p:cNvSpPr txBox="1">
            <a:spLocks noGrp="1"/>
          </p:cNvSpPr>
          <p:nvPr>
            <p:ph type="title"/>
          </p:nvPr>
        </p:nvSpPr>
        <p:spPr>
          <a:xfrm>
            <a:off x="628650" y="303446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 dirty="0"/>
              <a:t>リーマン球面</a:t>
            </a:r>
            <a:endParaRPr dirty="0"/>
          </a:p>
          <a:p>
            <a:r>
              <a:rPr lang="ja" dirty="0"/>
              <a:t>小円</a:t>
            </a:r>
            <a:r>
              <a:rPr lang="en-US" altLang="ja" dirty="0"/>
              <a:t> </a:t>
            </a:r>
            <a:r>
              <a:rPr lang="en-US" altLang="ja" sz="18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small circle</a:t>
            </a:r>
            <a:r>
              <a:rPr lang="ja" dirty="0"/>
              <a:t>・大円</a:t>
            </a:r>
            <a:r>
              <a:rPr lang="en-US" altLang="ja" dirty="0"/>
              <a:t> </a:t>
            </a:r>
            <a:r>
              <a:rPr lang="en-US" altLang="ja" sz="18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orthodrome, Riemann circle</a:t>
            </a:r>
            <a:endParaRPr sz="1800" i="1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8" name="Google Shape;278;p50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28650" y="1393774"/>
                <a:ext cx="7795260" cy="3263400"/>
              </a:xfrm>
              <a:prstGeom prst="rect">
                <a:avLst/>
              </a:prstGeom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lvl="0" indent="0" algn="l" rtl="0">
                  <a:spcBef>
                    <a:spcPts val="800"/>
                  </a:spcBef>
                  <a:spcAft>
                    <a:spcPts val="0"/>
                  </a:spcAft>
                  <a:buNone/>
                </a:pPr>
                <a:r>
                  <a:rPr lang="en-US" altLang="ja-JP" i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def</a:t>
                </a:r>
                <a:r>
                  <a:rPr lang="en-US" altLang="ja-JP" dirty="0"/>
                  <a:t> </a:t>
                </a:r>
                <a:r>
                  <a:rPr lang="ja-JP" altLang="en-US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小円</a:t>
                </a:r>
                <a:endParaRPr lang="ja-JP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pPr marL="0" lvl="0" indent="0">
                  <a:buNone/>
                </a:pPr>
                <a:r>
                  <a:rPr lang="ja-JP" altLang="en-US" dirty="0"/>
                  <a:t>球面</a:t>
                </a:r>
                <a:r>
                  <a:rPr lang="en-US" altLang="ja-JP" dirty="0"/>
                  <a:t>(</a:t>
                </a:r>
                <a14:m>
                  <m:oMath xmlns:m="http://schemas.openxmlformats.org/officeDocument/2006/math">
                    <m:r>
                      <a:rPr lang="ja-JP" altLang="en-US" sz="2400" i="1" smtClean="0">
                        <a:highlight>
                          <a:srgbClr val="FFFFFF"/>
                        </a:highligh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ar-AE" altLang="ja" sz="2400" i="1">
                            <a:highlight>
                              <a:srgbClr val="FFFFFF"/>
                            </a:highligh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ar-AE" altLang="ja" sz="2400" i="1">
                            <a:highlight>
                              <a:srgbClr val="FFFFFF"/>
                            </a:highligh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ar-AE" altLang="ja" sz="2400" i="1">
                            <a:highlight>
                              <a:srgbClr val="FFFFFF"/>
                            </a:highligh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ar-AE" altLang="ja" sz="2400" b="0" i="0" smtClean="0">
                        <a:highlight>
                          <a:srgbClr val="FFFFFF"/>
                        </a:highligh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ja-JP" altLang="en-US" dirty="0"/>
                  <a:t>をナイフで切り分けた時に見られる断面の円のこと．</a:t>
                </a:r>
                <a:r>
                  <a:rPr lang="ja-JP" altLang="en-US"/>
                  <a:t>たくさんある．無限にある．</a:t>
                </a:r>
                <a:endParaRPr lang="ja-JP" altLang="en-US" dirty="0"/>
              </a:p>
              <a:p>
                <a:pPr marL="0" lvl="0" indent="0" algn="l" rtl="0">
                  <a:spcBef>
                    <a:spcPts val="800"/>
                  </a:spcBef>
                  <a:spcAft>
                    <a:spcPts val="0"/>
                  </a:spcAft>
                  <a:buNone/>
                </a:pPr>
                <a:endParaRPr lang="ja-JP" altLang="en-US" dirty="0"/>
              </a:p>
              <a:p>
                <a:pPr marL="0" lvl="0" indent="0" algn="l" rtl="0">
                  <a:spcBef>
                    <a:spcPts val="800"/>
                  </a:spcBef>
                  <a:spcAft>
                    <a:spcPts val="0"/>
                  </a:spcAft>
                  <a:buNone/>
                </a:pPr>
                <a:r>
                  <a:rPr lang="en-US" altLang="ja-JP" i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def </a:t>
                </a:r>
                <a:r>
                  <a:rPr lang="ja-JP" altLang="en-US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大</a:t>
                </a:r>
                <a:r>
                  <a:rPr lang="ja-JP" altLang="en-US"/>
                  <a:t>円</a:t>
                </a:r>
                <a:endParaRPr lang="ja-JP" altLang="en-US" dirty="0"/>
              </a:p>
              <a:p>
                <a:pPr marL="0" lvl="0" indent="0" algn="l" rtl="0">
                  <a:spcBef>
                    <a:spcPts val="800"/>
                  </a:spcBef>
                  <a:spcAft>
                    <a:spcPts val="0"/>
                  </a:spcAft>
                  <a:buNone/>
                </a:pPr>
                <a:r>
                  <a:rPr lang="ja-JP" altLang="en-US" dirty="0"/>
                  <a:t>小円のうち，球の原点を通るもの（もっとも断面が大きい小円．つまり大円の半径は球の半径と等しい）．</a:t>
                </a:r>
                <a:r>
                  <a:rPr lang="ja-JP" altLang="en-US"/>
                  <a:t>リーマン円ともいう．</a:t>
                </a:r>
                <a:endParaRPr lang="ja-JP" altLang="en-US" dirty="0"/>
              </a:p>
            </p:txBody>
          </p:sp>
        </mc:Choice>
        <mc:Fallback xmlns="">
          <p:sp>
            <p:nvSpPr>
              <p:cNvPr id="278" name="Google Shape;278;p50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28650" y="1393774"/>
                <a:ext cx="7795260" cy="3263400"/>
              </a:xfrm>
              <a:prstGeom prst="rect">
                <a:avLst/>
              </a:prstGeom>
              <a:blipFill>
                <a:blip r:embed="rId3"/>
                <a:stretch>
                  <a:fillRect l="-1140" r="-456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50"/>
          <p:cNvSpPr txBox="1">
            <a:spLocks noGrp="1"/>
          </p:cNvSpPr>
          <p:nvPr>
            <p:ph type="title"/>
          </p:nvPr>
        </p:nvSpPr>
        <p:spPr>
          <a:xfrm>
            <a:off x="628650" y="303446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 dirty="0"/>
              <a:t>リーマン球面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dirty="0"/>
              <a:t>小円・大円</a:t>
            </a:r>
            <a:endParaRPr dirty="0"/>
          </a:p>
        </p:txBody>
      </p:sp>
      <p:pic>
        <p:nvPicPr>
          <p:cNvPr id="5" name="図 4" descr="輸送 が含まれている画像&#10;&#10;自動的に生成された説明">
            <a:extLst>
              <a:ext uri="{FF2B5EF4-FFF2-40B4-BE49-F238E27FC236}">
                <a16:creationId xmlns:a16="http://schemas.microsoft.com/office/drawing/2014/main" id="{B5B817B3-971A-B646-80F9-E53A5241F8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0157" y="1115943"/>
            <a:ext cx="3622435" cy="3593316"/>
          </a:xfrm>
          <a:prstGeom prst="rect">
            <a:avLst/>
          </a:prstGeom>
        </p:spPr>
      </p:pic>
      <p:pic>
        <p:nvPicPr>
          <p:cNvPr id="7" name="図 6" descr="ライト が含まれている画像&#10;&#10;自動的に生成された説明">
            <a:extLst>
              <a:ext uri="{FF2B5EF4-FFF2-40B4-BE49-F238E27FC236}">
                <a16:creationId xmlns:a16="http://schemas.microsoft.com/office/drawing/2014/main" id="{21AFA83D-D37C-F74E-ADFF-4855DE7E8A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" y="1122282"/>
            <a:ext cx="3497580" cy="3586976"/>
          </a:xfrm>
          <a:prstGeom prst="rect">
            <a:avLst/>
          </a:prstGeom>
        </p:spPr>
      </p:pic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F8909C2C-814F-8046-9568-8061723AAEA5}"/>
              </a:ext>
            </a:extLst>
          </p:cNvPr>
          <p:cNvSpPr txBox="1"/>
          <p:nvPr/>
        </p:nvSpPr>
        <p:spPr>
          <a:xfrm>
            <a:off x="8243480" y="2695674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大円</a:t>
            </a:r>
          </a:p>
        </p:txBody>
      </p:sp>
      <p:cxnSp>
        <p:nvCxnSpPr>
          <p:cNvPr id="4" name="直線矢印コネクタ 3">
            <a:extLst>
              <a:ext uri="{FF2B5EF4-FFF2-40B4-BE49-F238E27FC236}">
                <a16:creationId xmlns:a16="http://schemas.microsoft.com/office/drawing/2014/main" id="{233D8D69-9511-444D-98C9-8FF109A4C794}"/>
              </a:ext>
            </a:extLst>
          </p:cNvPr>
          <p:cNvCxnSpPr>
            <a:cxnSpLocks/>
            <a:stCxn id="2" idx="1"/>
          </p:cNvCxnSpPr>
          <p:nvPr/>
        </p:nvCxnSpPr>
        <p:spPr>
          <a:xfrm flipH="1">
            <a:off x="7574400" y="2849563"/>
            <a:ext cx="669080" cy="3763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B2F87A92-9C2F-B347-818A-5465C985C1DA}"/>
              </a:ext>
            </a:extLst>
          </p:cNvPr>
          <p:cNvSpPr txBox="1"/>
          <p:nvPr/>
        </p:nvSpPr>
        <p:spPr>
          <a:xfrm>
            <a:off x="8243479" y="1900898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小円</a:t>
            </a:r>
          </a:p>
        </p:txBody>
      </p:sp>
      <p:cxnSp>
        <p:nvCxnSpPr>
          <p:cNvPr id="14" name="直線矢印コネクタ 13">
            <a:extLst>
              <a:ext uri="{FF2B5EF4-FFF2-40B4-BE49-F238E27FC236}">
                <a16:creationId xmlns:a16="http://schemas.microsoft.com/office/drawing/2014/main" id="{C2BEE2CD-5EBB-2042-A825-B919D9121EF7}"/>
              </a:ext>
            </a:extLst>
          </p:cNvPr>
          <p:cNvCxnSpPr>
            <a:stCxn id="13" idx="1"/>
          </p:cNvCxnSpPr>
          <p:nvPr/>
        </p:nvCxnSpPr>
        <p:spPr>
          <a:xfrm flipH="1">
            <a:off x="7442791" y="2054787"/>
            <a:ext cx="800688" cy="3322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直線矢印コネクタ 15">
            <a:extLst>
              <a:ext uri="{FF2B5EF4-FFF2-40B4-BE49-F238E27FC236}">
                <a16:creationId xmlns:a16="http://schemas.microsoft.com/office/drawing/2014/main" id="{0D1407EB-534A-D743-971C-992C24D3FCE6}"/>
              </a:ext>
            </a:extLst>
          </p:cNvPr>
          <p:cNvCxnSpPr>
            <a:cxnSpLocks/>
            <a:stCxn id="13" idx="1"/>
          </p:cNvCxnSpPr>
          <p:nvPr/>
        </p:nvCxnSpPr>
        <p:spPr>
          <a:xfrm flipH="1">
            <a:off x="7506586" y="2054787"/>
            <a:ext cx="736893" cy="5169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直線矢印コネクタ 18">
            <a:extLst>
              <a:ext uri="{FF2B5EF4-FFF2-40B4-BE49-F238E27FC236}">
                <a16:creationId xmlns:a16="http://schemas.microsoft.com/office/drawing/2014/main" id="{7298B4EC-2DC7-1D47-8D4C-E36D0FE41BF3}"/>
              </a:ext>
            </a:extLst>
          </p:cNvPr>
          <p:cNvCxnSpPr>
            <a:cxnSpLocks/>
            <a:stCxn id="13" idx="1"/>
          </p:cNvCxnSpPr>
          <p:nvPr/>
        </p:nvCxnSpPr>
        <p:spPr>
          <a:xfrm flipH="1">
            <a:off x="7574400" y="2054787"/>
            <a:ext cx="669079" cy="6884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直線矢印コネクタ 21">
            <a:extLst>
              <a:ext uri="{FF2B5EF4-FFF2-40B4-BE49-F238E27FC236}">
                <a16:creationId xmlns:a16="http://schemas.microsoft.com/office/drawing/2014/main" id="{59F9596A-F480-834E-AB12-AD9288386B2E}"/>
              </a:ext>
            </a:extLst>
          </p:cNvPr>
          <p:cNvCxnSpPr>
            <a:cxnSpLocks/>
          </p:cNvCxnSpPr>
          <p:nvPr/>
        </p:nvCxnSpPr>
        <p:spPr>
          <a:xfrm flipH="1">
            <a:off x="7304567" y="2054787"/>
            <a:ext cx="938912" cy="1939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" name="直線矢印コネクタ 24">
            <a:extLst>
              <a:ext uri="{FF2B5EF4-FFF2-40B4-BE49-F238E27FC236}">
                <a16:creationId xmlns:a16="http://schemas.microsoft.com/office/drawing/2014/main" id="{DDC4B3EF-4F28-0249-B94A-513CF4DAA9F9}"/>
              </a:ext>
            </a:extLst>
          </p:cNvPr>
          <p:cNvCxnSpPr>
            <a:cxnSpLocks/>
          </p:cNvCxnSpPr>
          <p:nvPr/>
        </p:nvCxnSpPr>
        <p:spPr>
          <a:xfrm flipH="1">
            <a:off x="7139763" y="2053550"/>
            <a:ext cx="1103716" cy="565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" name="直線矢印コネクタ 28">
            <a:extLst>
              <a:ext uri="{FF2B5EF4-FFF2-40B4-BE49-F238E27FC236}">
                <a16:creationId xmlns:a16="http://schemas.microsoft.com/office/drawing/2014/main" id="{874596CB-4774-4A4F-9008-023AE15C06C0}"/>
              </a:ext>
            </a:extLst>
          </p:cNvPr>
          <p:cNvCxnSpPr>
            <a:cxnSpLocks/>
            <a:stCxn id="13" idx="1"/>
          </p:cNvCxnSpPr>
          <p:nvPr/>
        </p:nvCxnSpPr>
        <p:spPr>
          <a:xfrm flipH="1">
            <a:off x="7574399" y="2054787"/>
            <a:ext cx="669080" cy="9785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" name="直線矢印コネクタ 31">
            <a:extLst>
              <a:ext uri="{FF2B5EF4-FFF2-40B4-BE49-F238E27FC236}">
                <a16:creationId xmlns:a16="http://schemas.microsoft.com/office/drawing/2014/main" id="{76396C0A-AAFA-7646-9D2E-31C4940528C9}"/>
              </a:ext>
            </a:extLst>
          </p:cNvPr>
          <p:cNvCxnSpPr>
            <a:cxnSpLocks/>
            <a:stCxn id="13" idx="1"/>
          </p:cNvCxnSpPr>
          <p:nvPr/>
        </p:nvCxnSpPr>
        <p:spPr>
          <a:xfrm flipH="1">
            <a:off x="7525286" y="2054787"/>
            <a:ext cx="718193" cy="11987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" name="直線矢印コネクタ 34">
            <a:extLst>
              <a:ext uri="{FF2B5EF4-FFF2-40B4-BE49-F238E27FC236}">
                <a16:creationId xmlns:a16="http://schemas.microsoft.com/office/drawing/2014/main" id="{F5A20D20-86C1-514A-8310-8D2DAC2F7638}"/>
              </a:ext>
            </a:extLst>
          </p:cNvPr>
          <p:cNvCxnSpPr>
            <a:cxnSpLocks/>
            <a:stCxn id="13" idx="1"/>
          </p:cNvCxnSpPr>
          <p:nvPr/>
        </p:nvCxnSpPr>
        <p:spPr>
          <a:xfrm flipH="1">
            <a:off x="7574399" y="2054787"/>
            <a:ext cx="669080" cy="8324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54302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51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 dirty="0"/>
              <a:t>リーマン球面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dirty="0"/>
              <a:t>北極点</a:t>
            </a:r>
            <a:r>
              <a:rPr lang="en-US" altLang="ja" dirty="0"/>
              <a:t> </a:t>
            </a:r>
            <a:r>
              <a:rPr lang="en-US" altLang="ja" sz="18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North Pole</a:t>
            </a:r>
            <a:endParaRPr i="1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4" name="Google Shape;284;p51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28650" y="1369219"/>
                <a:ext cx="3943350" cy="3263400"/>
              </a:xfrm>
              <a:prstGeom prst="rect">
                <a:avLst/>
              </a:prstGeom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lvl="0" indent="0">
                  <a:buNone/>
                </a:pPr>
                <a:r>
                  <a:rPr lang="ja" dirty="0"/>
                  <a:t>中心を原点にとった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i="1">
                            <a:highlight>
                              <a:srgbClr val="FFFFFF"/>
                            </a:highlight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i="1">
                            <a:highlight>
                              <a:srgbClr val="FFFFFF"/>
                            </a:highlight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altLang="ja-JP" i="1">
                            <a:highlight>
                              <a:srgbClr val="FFFFFF"/>
                            </a:highlight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ja" dirty="0"/>
                  <a:t>の単位球（半径１の球）を考える．</a:t>
                </a:r>
                <a:endParaRPr dirty="0"/>
              </a:p>
              <a:p>
                <a:pPr marL="0" lvl="0" indent="0" algn="l" rtl="0">
                  <a:spcBef>
                    <a:spcPts val="800"/>
                  </a:spcBef>
                  <a:spcAft>
                    <a:spcPts val="0"/>
                  </a:spcAft>
                  <a:buNone/>
                </a:pPr>
                <a:r>
                  <a:rPr lang="ja" dirty="0"/>
                  <a:t>点N(0, 0, 1)にとる．この点Nを北極点という．</a:t>
                </a:r>
                <a:endParaRPr dirty="0"/>
              </a:p>
              <a:p>
                <a:pPr marL="0" lvl="0" indent="0" algn="l" rtl="0">
                  <a:spcBef>
                    <a:spcPts val="80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mc:Choice>
        <mc:Fallback xmlns="">
          <p:sp>
            <p:nvSpPr>
              <p:cNvPr id="284" name="Google Shape;284;p51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28650" y="1369219"/>
                <a:ext cx="3943350" cy="3263400"/>
              </a:xfrm>
              <a:prstGeom prst="rect">
                <a:avLst/>
              </a:prstGeom>
              <a:blipFill>
                <a:blip r:embed="rId3"/>
                <a:stretch>
                  <a:fillRect l="-2251" r="-64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図 2" descr="物体 が含まれている画像&#10;&#10;自動的に生成された説明">
            <a:extLst>
              <a:ext uri="{FF2B5EF4-FFF2-40B4-BE49-F238E27FC236}">
                <a16:creationId xmlns:a16="http://schemas.microsoft.com/office/drawing/2014/main" id="{F5C68190-76AF-AB47-84E6-A9180330585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673"/>
          <a:stretch/>
        </p:blipFill>
        <p:spPr>
          <a:xfrm>
            <a:off x="4812030" y="684609"/>
            <a:ext cx="4170396" cy="3774281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89" name="Google Shape;289;p52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28650" y="1093794"/>
                <a:ext cx="3943350" cy="3263400"/>
              </a:xfrm>
              <a:prstGeom prst="rect">
                <a:avLst/>
              </a:prstGeom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lvl="0" indent="0">
                  <a:buNone/>
                </a:pPr>
                <a:r>
                  <a:rPr lang="ja-JP" altLang="en-US"/>
                  <a:t>球面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i="1">
                            <a:highlight>
                              <a:srgbClr val="FFFFFF"/>
                            </a:highlight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b="0" i="1" smtClean="0">
                            <a:highlight>
                              <a:srgbClr val="FFFFFF"/>
                            </a:highlight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altLang="ja-JP" i="1">
                            <a:highlight>
                              <a:srgbClr val="FFFFFF"/>
                            </a:highlight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ja-JP" altLang="en-US"/>
                  <a:t>をガウス平面</a:t>
                </a:r>
                <a14:m>
                  <m:oMath xmlns:m="http://schemas.openxmlformats.org/officeDocument/2006/math">
                    <m:r>
                      <a:rPr lang="en-US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ℂ</m:t>
                    </m:r>
                  </m:oMath>
                </a14:m>
                <a:r>
                  <a:rPr lang="ja-JP" altLang="en-US"/>
                  <a:t>に</a:t>
                </a:r>
                <a:r>
                  <a:rPr lang="ja-JP" altLang="en-US" dirty="0"/>
                  <a:t>配置し，球の中心を原点と重ねる．</a:t>
                </a:r>
              </a:p>
              <a:p>
                <a:pPr marL="0" lvl="0" indent="0">
                  <a:buNone/>
                </a:pPr>
                <a:r>
                  <a:rPr lang="ja-JP" altLang="en-US"/>
                  <a:t>北極点</a:t>
                </a:r>
                <a:r>
                  <a:rPr lang="fr-CA" altLang="ja" dirty="0"/>
                  <a:t>N</a:t>
                </a:r>
                <a:r>
                  <a:rPr lang="ja-JP" altLang="en-US" dirty="0"/>
                  <a:t>と</a:t>
                </a:r>
                <a:r>
                  <a:rPr lang="ja-JP" altLang="en-US"/>
                  <a:t>任意の点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P</m:t>
                    </m:r>
                    <m:r>
                      <a:rPr lang="en-US" altLang="j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j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∖{</m:t>
                    </m:r>
                    <m:r>
                      <m:rPr>
                        <m:sty m:val="p"/>
                      </m:rPr>
                      <a:rPr lang="en-US" altLang="ja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N</m:t>
                    </m:r>
                    <m:r>
                      <a:rPr lang="en-US" altLang="j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ja-JP" altLang="en-US"/>
                  <a:t>を</a:t>
                </a:r>
                <a:r>
                  <a:rPr lang="ja-JP" altLang="en-US" dirty="0"/>
                  <a:t>通る直線</a:t>
                </a:r>
                <a:r>
                  <a:rPr lang="ja-JP" altLang="en-US"/>
                  <a:t>で結ぶ．</a:t>
                </a:r>
                <a:endParaRPr lang="ja-JP" altLang="en-US" dirty="0"/>
              </a:p>
              <a:p>
                <a:pPr marL="0" lvl="0" indent="0">
                  <a:buNone/>
                </a:pPr>
                <a:r>
                  <a:rPr lang="ja-JP" altLang="en-US"/>
                  <a:t>すると点</a:t>
                </a:r>
                <a:r>
                  <a:rPr lang="en-US" altLang="ja-JP" dirty="0"/>
                  <a:t>P</a:t>
                </a:r>
                <a:r>
                  <a:rPr lang="ja-JP" altLang="en-US"/>
                  <a:t>を点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Π</m:t>
                        </m:r>
                      </m:e>
                      <m:sub>
                        <m:r>
                          <a:rPr lang="en-US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  <m:r>
                          <a:rPr lang="en-US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j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j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US" altLang="j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)∈</m:t>
                    </m:r>
                    <m:r>
                      <a:rPr lang="en-US" altLang="ja-JP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ℂ</m:t>
                    </m:r>
                  </m:oMath>
                </a14:m>
                <a:r>
                  <a:rPr lang="ja-JP" altLang="en-US" dirty="0"/>
                  <a:t>に写す写像を定義できる．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altLang="ja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altLang="ja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Π</m:t>
                          </m:r>
                        </m:e>
                        <m:sub>
                          <m:r>
                            <a:rPr lang="en-US" altLang="j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altLang="j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ja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</m:t>
                      </m:r>
                      <m:sSup>
                        <m:sSupPr>
                          <m:ctrlPr>
                            <a:rPr lang="en-US" altLang="j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j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  <m:sup>
                          <m:r>
                            <a:rPr lang="en-US" altLang="j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ja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∖{</m:t>
                      </m:r>
                      <m:r>
                        <m:rPr>
                          <m:sty m:val="p"/>
                        </m:rPr>
                        <a:rPr lang="en-US" altLang="ja" i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N</m:t>
                      </m:r>
                      <m:r>
                        <a:rPr lang="en-US" altLang="ja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}→</m:t>
                      </m:r>
                      <m:r>
                        <a:rPr lang="en-US" altLang="ja-JP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ℂ</m:t>
                      </m:r>
                    </m:oMath>
                  </m:oMathPara>
                </a14:m>
                <a:endParaRPr lang="en-US" dirty="0"/>
              </a:p>
              <a:p>
                <a:pPr marL="0" lvl="0" indent="0">
                  <a:buNone/>
                </a:pPr>
                <a:r>
                  <a:rPr lang="ja-JP" altLang="en-US"/>
                  <a:t>ちなみに写像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Π</m:t>
                        </m:r>
                      </m:e>
                      <m:sub>
                        <m:r>
                          <a:rPr lang="en-US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  <m:r>
                          <a:rPr lang="en-US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ja-JP" altLang="en-US"/>
                  <a:t>は全単射．</a:t>
                </a:r>
                <a:endParaRPr lang="ar-AE" dirty="0"/>
              </a:p>
            </p:txBody>
          </p:sp>
        </mc:Choice>
        <mc:Fallback xmlns="">
          <p:sp>
            <p:nvSpPr>
              <p:cNvPr id="289" name="Google Shape;289;p52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28650" y="1093794"/>
                <a:ext cx="3943350" cy="3263400"/>
              </a:xfrm>
              <a:prstGeom prst="rect">
                <a:avLst/>
              </a:prstGeom>
              <a:blipFill>
                <a:blip r:embed="rId3"/>
                <a:stretch>
                  <a:fillRect l="-2251" r="-900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0" name="Google Shape;290;p52"/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628650" y="-6"/>
                <a:ext cx="7886700" cy="994200"/>
              </a:xfrm>
              <a:prstGeom prst="rect">
                <a:avLst/>
              </a:prstGeom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ja" sz="1800" dirty="0"/>
                  <a:t>リーマン球面</a:t>
                </a:r>
                <a:endParaRPr dirty="0"/>
              </a:p>
              <a:p>
                <a:pPr lvl="0"/>
                <a:r>
                  <a:rPr lang="ja" dirty="0"/>
                  <a:t>立体投影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Π</m:t>
                        </m:r>
                      </m:e>
                      <m:sub>
                        <m:r>
                          <a:rPr lang="en-US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  <m:r>
                          <a:rPr lang="en-US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ja" dirty="0"/>
                  <a:t> </a:t>
                </a:r>
                <a:r>
                  <a:rPr lang="en-US" altLang="ja" sz="1800" i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stereographic projection</a:t>
                </a:r>
                <a:r>
                  <a:rPr lang="ar-AE" altLang="ja" sz="1800" i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:endParaRPr sz="28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90" name="Google Shape;290;p52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-6"/>
                <a:ext cx="7886700" cy="994200"/>
              </a:xfrm>
              <a:prstGeom prst="rect">
                <a:avLst/>
              </a:prstGeom>
              <a:blipFill>
                <a:blip r:embed="rId4"/>
                <a:stretch>
                  <a:fillRect l="-2412" b="-897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図 3">
            <a:extLst>
              <a:ext uri="{FF2B5EF4-FFF2-40B4-BE49-F238E27FC236}">
                <a16:creationId xmlns:a16="http://schemas.microsoft.com/office/drawing/2014/main" id="{871764BA-54EE-EB40-88D1-97C68120AA4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122"/>
          <a:stretch/>
        </p:blipFill>
        <p:spPr>
          <a:xfrm>
            <a:off x="4857750" y="1093794"/>
            <a:ext cx="4042787" cy="3706353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95" name="Google Shape;295;p53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28650" y="1093794"/>
                <a:ext cx="7886700" cy="3263400"/>
              </a:xfrm>
              <a:prstGeom prst="rect">
                <a:avLst/>
              </a:prstGeom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lvl="0" indent="0" algn="l" rtl="0">
                  <a:spcBef>
                    <a:spcPts val="800"/>
                  </a:spcBef>
                  <a:spcAft>
                    <a:spcPts val="0"/>
                  </a:spcAft>
                  <a:buNone/>
                </a:pPr>
                <a:r>
                  <a:rPr lang="ja-JP" altLang="en-US"/>
                  <a:t>手順</a:t>
                </a:r>
                <a:endParaRPr lang="en-US" altLang="ja-JP" dirty="0"/>
              </a:p>
              <a:p>
                <a:pPr lvl="0" indent="-457200">
                  <a:buSzPct val="100000"/>
                  <a:buFont typeface="+mj-lt"/>
                  <a:buAutoNum type="arabicPeriod"/>
                </a:pPr>
                <a:r>
                  <a:rPr lang="ja-JP" altLang="en-US"/>
                  <a:t>任意の平面の点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Q</m:t>
                    </m:r>
                    <m:r>
                      <a:rPr lang="en-US" altLang="j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ℂ</m:t>
                    </m:r>
                  </m:oMath>
                </a14:m>
                <a:r>
                  <a:rPr lang="ja-JP" altLang="en-US"/>
                  <a:t>をとる</a:t>
                </a:r>
                <a:endParaRPr lang="en-US" altLang="ja-JP" dirty="0"/>
              </a:p>
              <a:p>
                <a:pPr lvl="0" indent="-457200">
                  <a:buSzPct val="100000"/>
                  <a:buFont typeface="+mj-lt"/>
                  <a:buAutoNum type="arabicPeriod"/>
                </a:pPr>
                <a:r>
                  <a:rPr lang="ja-JP" altLang="en-US"/>
                  <a:t>逆像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ja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ar-AE" altLang="ja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altLang="ja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Π</m:t>
                            </m:r>
                          </m:e>
                          <m:sub>
                            <m:r>
                              <a:rPr lang="en-US" altLang="ja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  <m:r>
                              <a:rPr lang="en-US" altLang="ja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  <m:sup>
                        <m:r>
                          <a:rPr lang="en-US" altLang="j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ja-JP" altLang="en-US"/>
                  <a:t>を考える</a:t>
                </a:r>
                <a:endParaRPr lang="en-US" altLang="ja-JP" dirty="0"/>
              </a:p>
              <a:p>
                <a:pPr lvl="0" indent="-457200">
                  <a:buSzPct val="100000"/>
                  <a:buFont typeface="+mj-lt"/>
                  <a:buAutoNum type="arabicPeriod"/>
                </a:pPr>
                <a:r>
                  <a:rPr lang="ja-JP" altLang="en-US"/>
                  <a:t>定義から計算して逆写像であることを確認する</a:t>
                </a:r>
                <a:endParaRPr lang="en-US" altLang="ja-JP" dirty="0"/>
              </a:p>
              <a:p>
                <a:pPr marL="0" lvl="0" indent="0">
                  <a:buSzPct val="100000"/>
                  <a:buNone/>
                </a:pPr>
                <a:endParaRPr lang="en-US" altLang="ja-JP" dirty="0"/>
              </a:p>
              <a:p>
                <a:pPr marL="0" lvl="0" indent="0">
                  <a:buSzPct val="100000"/>
                  <a:buNone/>
                </a:pPr>
                <a:r>
                  <a:rPr lang="ja-JP" altLang="en-US"/>
                  <a:t>ちなみに</a:t>
                </a:r>
                <a:endParaRPr lang="en-US" altLang="ja-JP" dirty="0"/>
              </a:p>
              <a:p>
                <a:pPr marL="0" lvl="0" indent="0">
                  <a:buSzPct val="100000"/>
                  <a:buNone/>
                </a:pPr>
                <a:r>
                  <a:rPr lang="en-US" altLang="ja-JP" dirty="0"/>
                  <a:t>(</a:t>
                </a:r>
                <a:r>
                  <a:rPr lang="ja-JP" altLang="en-US"/>
                  <a:t>写像</a:t>
                </a:r>
                <a:r>
                  <a:rPr lang="en-US" altLang="ja-JP" dirty="0"/>
                  <a:t>f</a:t>
                </a:r>
                <a:r>
                  <a:rPr lang="ja-JP" altLang="en-US"/>
                  <a:t>が全単射である</a:t>
                </a:r>
                <a:r>
                  <a:rPr lang="en-US" altLang="ja-JP" dirty="0"/>
                  <a:t>)</a:t>
                </a:r>
                <a14:m>
                  <m:oMath xmlns:m="http://schemas.openxmlformats.org/officeDocument/2006/math">
                    <m:r>
                      <a:rPr lang="ja-JP" altLang="en-US" i="1" smtClean="0">
                        <a:latin typeface="Cambria Math" panose="02040503050406030204" pitchFamily="18" charset="0"/>
                      </a:rPr>
                      <m:t>⟺</m:t>
                    </m:r>
                  </m:oMath>
                </a14:m>
                <a:r>
                  <a:rPr lang="en-US" altLang="ja-JP" dirty="0"/>
                  <a:t>(f</a:t>
                </a:r>
                <a:r>
                  <a:rPr lang="ja-JP" altLang="en-US"/>
                  <a:t>の逆写像が存在する</a:t>
                </a:r>
                <a:r>
                  <a:rPr lang="en-US" altLang="ja-JP" dirty="0"/>
                  <a:t>)</a:t>
                </a:r>
              </a:p>
            </p:txBody>
          </p:sp>
        </mc:Choice>
        <mc:Fallback xmlns="">
          <p:sp>
            <p:nvSpPr>
              <p:cNvPr id="295" name="Google Shape;295;p53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28650" y="1093794"/>
                <a:ext cx="7886700" cy="3263400"/>
              </a:xfrm>
              <a:prstGeom prst="rect">
                <a:avLst/>
              </a:prstGeom>
              <a:blipFill>
                <a:blip r:embed="rId3"/>
                <a:stretch>
                  <a:fillRect l="-112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6" name="Google Shape;296;p53"/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628650" y="-6"/>
                <a:ext cx="7886700" cy="994200"/>
              </a:xfrm>
              <a:prstGeom prst="rect">
                <a:avLst/>
              </a:prstGeom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ja" sz="1800" dirty="0"/>
                  <a:t>リーマン球面</a:t>
                </a:r>
                <a:endParaRPr dirty="0"/>
              </a:p>
              <a:p>
                <a:pPr lvl="0"/>
                <a:r>
                  <a:rPr lang="ja" dirty="0"/>
                  <a:t>写像</a:t>
                </a:r>
                <a:r>
                  <a:rPr lang="ar-AE" altLang="ja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Π</m:t>
                        </m:r>
                      </m:e>
                      <m:sub>
                        <m:r>
                          <a:rPr lang="en-US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  <m:r>
                          <a:rPr lang="en-US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ja-JP" altLang="en-US" dirty="0"/>
                  <a:t>の全</a:t>
                </a:r>
                <a:r>
                  <a:rPr lang="ja-JP" altLang="en-US"/>
                  <a:t>単射性を示す手順</a:t>
                </a:r>
                <a:endParaRPr dirty="0"/>
              </a:p>
            </p:txBody>
          </p:sp>
        </mc:Choice>
        <mc:Fallback xmlns="">
          <p:sp>
            <p:nvSpPr>
              <p:cNvPr id="296" name="Google Shape;296;p53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-6"/>
                <a:ext cx="7886700" cy="994200"/>
              </a:xfrm>
              <a:prstGeom prst="rect">
                <a:avLst/>
              </a:prstGeom>
              <a:blipFill>
                <a:blip r:embed="rId4"/>
                <a:stretch>
                  <a:fillRect l="-2412" b="-1153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076519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7"/>
          <p:cNvSpPr txBox="1">
            <a:spLocks noGrp="1"/>
          </p:cNvSpPr>
          <p:nvPr>
            <p:ph type="body" idx="1"/>
          </p:nvPr>
        </p:nvSpPr>
        <p:spPr>
          <a:xfrm>
            <a:off x="628650" y="180952"/>
            <a:ext cx="7886700" cy="44517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609600" lvl="0" indent="-5143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Font typeface="+mj-lt"/>
              <a:buAutoNum type="arabicPeriod"/>
            </a:pPr>
            <a:r>
              <a:rPr lang="ja" sz="3300" dirty="0"/>
              <a:t>複素数の基礎</a:t>
            </a:r>
            <a:endParaRPr dirty="0"/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+mj-lt"/>
              <a:buAutoNum type="arabicPeriod"/>
            </a:pPr>
            <a:r>
              <a:rPr lang="ja" sz="1500" dirty="0"/>
              <a:t>複素数・実部・虚部</a:t>
            </a:r>
            <a:endParaRPr lang="en-US" altLang="ja" sz="1500" dirty="0"/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+mj-lt"/>
              <a:buAutoNum type="arabicPeriod"/>
            </a:pPr>
            <a:r>
              <a:rPr lang="ja" sz="1500" dirty="0"/>
              <a:t>複素共役・絶対値</a:t>
            </a:r>
            <a:endParaRPr sz="1500" dirty="0"/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+mj-lt"/>
              <a:buAutoNum type="arabicPeriod"/>
            </a:pPr>
            <a:r>
              <a:rPr lang="ja" sz="1500" dirty="0"/>
              <a:t>ガウス平面</a:t>
            </a:r>
            <a:endParaRPr sz="1500" dirty="0"/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+mj-lt"/>
              <a:buAutoNum type="arabicPeriod"/>
            </a:pPr>
            <a:r>
              <a:rPr lang="ja" sz="1500" dirty="0"/>
              <a:t>複素数の方程式</a:t>
            </a:r>
            <a:endParaRPr sz="1500" dirty="0"/>
          </a:p>
          <a:p>
            <a:pPr marL="137160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+mj-lt"/>
              <a:buAutoNum type="arabicPeriod"/>
            </a:pPr>
            <a:r>
              <a:rPr lang="ja" dirty="0"/>
              <a:t>円</a:t>
            </a:r>
            <a:endParaRPr dirty="0"/>
          </a:p>
          <a:p>
            <a:pPr marL="137160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+mj-lt"/>
              <a:buAutoNum type="arabicPeriod"/>
            </a:pPr>
            <a:r>
              <a:rPr lang="ja" dirty="0"/>
              <a:t>直線</a:t>
            </a:r>
            <a:endParaRPr dirty="0"/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+mj-lt"/>
              <a:buAutoNum type="arabicPeriod"/>
            </a:pPr>
            <a:r>
              <a:rPr lang="ja" sz="1500" dirty="0"/>
              <a:t>一次変換</a:t>
            </a:r>
            <a:endParaRPr sz="1500" dirty="0"/>
          </a:p>
          <a:p>
            <a:pPr marL="137160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+mj-lt"/>
              <a:buAutoNum type="arabicPeriod"/>
            </a:pPr>
            <a:r>
              <a:rPr lang="ja" dirty="0"/>
              <a:t>和：平行移動</a:t>
            </a:r>
            <a:endParaRPr dirty="0"/>
          </a:p>
          <a:p>
            <a:pPr marL="137160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+mj-lt"/>
              <a:buAutoNum type="arabicPeriod"/>
            </a:pPr>
            <a:r>
              <a:rPr lang="ja" dirty="0"/>
              <a:t>積：</a:t>
            </a:r>
            <a:r>
              <a:rPr lang="ja-JP" altLang="en-US"/>
              <a:t>拡大・</a:t>
            </a:r>
            <a:r>
              <a:rPr lang="ja" dirty="0"/>
              <a:t>回転</a:t>
            </a:r>
            <a:endParaRPr dirty="0"/>
          </a:p>
          <a:p>
            <a:pPr marL="137160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+mj-lt"/>
              <a:buAutoNum type="arabicPeriod"/>
            </a:pPr>
            <a:r>
              <a:rPr lang="ja-JP" altLang="en-US"/>
              <a:t>逆数：反転</a:t>
            </a:r>
            <a:endParaRPr lang="en-US" altLang="ja-JP" dirty="0"/>
          </a:p>
          <a:p>
            <a:pPr marL="137160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+mj-lt"/>
              <a:buAutoNum type="arabicPeriod"/>
            </a:pPr>
            <a:r>
              <a:rPr lang="ja" dirty="0"/>
              <a:t>式・合成</a:t>
            </a:r>
            <a:endParaRPr lang="en-US" altLang="ja" dirty="0"/>
          </a:p>
          <a:p>
            <a:pPr lvl="1" indent="-342900">
              <a:lnSpc>
                <a:spcPct val="115000"/>
              </a:lnSpc>
              <a:spcBef>
                <a:spcPts val="0"/>
              </a:spcBef>
              <a:buSzPts val="1800"/>
              <a:buFont typeface="+mj-lt"/>
              <a:buAutoNum type="arabicPeriod"/>
            </a:pPr>
            <a:r>
              <a:rPr lang="ja-JP" altLang="en-US"/>
              <a:t>一次分数変換</a:t>
            </a:r>
            <a:endParaRPr lang="en-US" altLang="ja-JP" dirty="0"/>
          </a:p>
          <a:p>
            <a:pPr lvl="1" indent="-342900">
              <a:lnSpc>
                <a:spcPct val="115000"/>
              </a:lnSpc>
              <a:spcBef>
                <a:spcPts val="0"/>
              </a:spcBef>
              <a:buSzPts val="1800"/>
              <a:buFont typeface="+mj-lt"/>
              <a:buAutoNum type="arabicPeriod"/>
            </a:pPr>
            <a:r>
              <a:rPr lang="ja-JP" altLang="en-US"/>
              <a:t>拡張複素数</a:t>
            </a:r>
            <a:endParaRPr lang="en-US" altLang="ja" dirty="0"/>
          </a:p>
          <a:p>
            <a:pPr lvl="1" indent="-342900">
              <a:lnSpc>
                <a:spcPct val="115000"/>
              </a:lnSpc>
              <a:spcBef>
                <a:spcPts val="0"/>
              </a:spcBef>
              <a:buSzPts val="1800"/>
              <a:buFont typeface="+mj-lt"/>
              <a:buAutoNum type="arabicPeriod"/>
            </a:pPr>
            <a:endParaRPr lang="en-US" altLang="ja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95" name="Google Shape;295;p53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28650" y="1093794"/>
                <a:ext cx="7886700" cy="3263400"/>
              </a:xfrm>
              <a:prstGeom prst="rect">
                <a:avLst/>
              </a:prstGeom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indent="0">
                  <a:buNone/>
                </a:pPr>
                <a:r>
                  <a:rPr lang="ja" dirty="0"/>
                  <a:t>登場人物：「拡張複素数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ℂ</m:t>
                        </m:r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</m:sSub>
                  </m:oMath>
                </a14:m>
                <a:r>
                  <a:rPr lang="ja" dirty="0"/>
                  <a:t>」と「北極点N」</a:t>
                </a:r>
                <a:r>
                  <a:rPr lang="ja" altLang="en-US" dirty="0"/>
                  <a:t>「</a:t>
                </a:r>
                <a:r>
                  <a:rPr lang="ja-JP" altLang="en-US"/>
                  <a:t>写像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Π</m:t>
                        </m:r>
                      </m:e>
                      <m:sub>
                        <m:r>
                          <a:rPr lang="en-US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  <m:r>
                          <a:rPr lang="en-US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j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ja" altLang="en-US" dirty="0"/>
                  <a:t>」</a:t>
                </a:r>
                <a:endParaRPr dirty="0"/>
              </a:p>
              <a:p>
                <a:pPr marL="0" lvl="0" indent="0" algn="l" rtl="0">
                  <a:spcBef>
                    <a:spcPts val="800"/>
                  </a:spcBef>
                  <a:spcAft>
                    <a:spcPts val="0"/>
                  </a:spcAft>
                  <a:buNone/>
                </a:pPr>
                <a:endParaRPr dirty="0"/>
              </a:p>
              <a:p>
                <a:pPr marL="0" lvl="0" indent="0">
                  <a:buNone/>
                </a:pPr>
                <a:r>
                  <a:rPr lang="ja" dirty="0"/>
                  <a:t>写像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Π</m:t>
                        </m:r>
                      </m:e>
                      <m:sub>
                        <m:r>
                          <a:rPr lang="en-US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  <m:r>
                          <a:rPr lang="en-US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ja" dirty="0"/>
                  <a:t>では北極点Nから写す像を定義していない．</a:t>
                </a:r>
                <a:endParaRPr dirty="0"/>
              </a:p>
              <a:p>
                <a:pPr marL="0" lvl="0" indent="0">
                  <a:buNone/>
                </a:pPr>
                <a:r>
                  <a:rPr lang="ja" dirty="0"/>
                  <a:t>ここで，北極点Nを</a:t>
                </a:r>
                <a14:m>
                  <m:oMath xmlns:m="http://schemas.openxmlformats.org/officeDocument/2006/math">
                    <m:r>
                      <a:rPr lang="en-US" altLang="ja-JP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ja" dirty="0"/>
                  <a:t>（ただの記号）に写すとすると，</a:t>
                </a:r>
                <a:endParaRPr dirty="0"/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altLang="ja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Π</m:t>
                      </m:r>
                      <m:r>
                        <a:rPr lang="el-GR" altLang="ja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:</m:t>
                      </m:r>
                      <m:sSup>
                        <m:sSupPr>
                          <m:ctrlPr>
                            <a:rPr lang="en-US" altLang="ja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ja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  <m:sup>
                          <m:r>
                            <a:rPr lang="en-US" altLang="ja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ja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US" altLang="ja-JP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ℂ</m:t>
                          </m:r>
                        </m:e>
                        <m:sub>
                          <m: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</m:sSub>
                    </m:oMath>
                  </m:oMathPara>
                </a14:m>
                <a:endParaRPr lang="en-US" altLang="ja-JP" dirty="0"/>
              </a:p>
              <a:p>
                <a:pPr marL="0" lvl="0" indent="0" algn="l" rtl="0">
                  <a:spcBef>
                    <a:spcPts val="800"/>
                  </a:spcBef>
                  <a:spcAft>
                    <a:spcPts val="0"/>
                  </a:spcAft>
                  <a:buNone/>
                </a:pPr>
                <a:r>
                  <a:rPr lang="ja" dirty="0"/>
                  <a:t>と拡張できる．</a:t>
                </a:r>
                <a:endParaRPr lang="en-US" altLang="ja" dirty="0"/>
              </a:p>
              <a:p>
                <a:pPr marL="0" lvl="0" indent="0">
                  <a:buNone/>
                </a:pPr>
                <a:r>
                  <a:rPr lang="ja-JP" altLang="en-US"/>
                  <a:t>全単射の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Π</m:t>
                        </m:r>
                      </m:e>
                      <m:sub>
                        <m:r>
                          <a:rPr lang="en-US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  <m:r>
                          <a:rPr lang="en-US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ja-JP" altLang="en-US"/>
                  <a:t>に全く新しい対応を拡張したので，</a:t>
                </a:r>
                <a:r>
                  <a:rPr lang="el-GR" altLang="ja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j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Π</m:t>
                    </m:r>
                  </m:oMath>
                </a14:m>
                <a:r>
                  <a:rPr lang="ja-JP" altLang="en-US" dirty="0"/>
                  <a:t>が全単</a:t>
                </a:r>
                <a:r>
                  <a:rPr lang="ja-JP" altLang="en-US"/>
                  <a:t>射であることは明らかである．</a:t>
                </a:r>
                <a:endParaRPr dirty="0"/>
              </a:p>
            </p:txBody>
          </p:sp>
        </mc:Choice>
        <mc:Fallback xmlns="">
          <p:sp>
            <p:nvSpPr>
              <p:cNvPr id="295" name="Google Shape;295;p53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28650" y="1093794"/>
                <a:ext cx="7886700" cy="3263400"/>
              </a:xfrm>
              <a:prstGeom prst="rect">
                <a:avLst/>
              </a:prstGeom>
              <a:blipFill>
                <a:blip r:embed="rId3"/>
                <a:stretch>
                  <a:fillRect l="-112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6" name="Google Shape;296;p53"/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628650" y="-6"/>
                <a:ext cx="7886700" cy="994200"/>
              </a:xfrm>
              <a:prstGeom prst="rect">
                <a:avLst/>
              </a:prstGeom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ja" sz="1800" dirty="0"/>
                  <a:t>リーマン球面</a:t>
                </a:r>
                <a:endParaRPr dirty="0"/>
              </a:p>
              <a:p>
                <a:pPr lvl="0"/>
                <a:r>
                  <a:rPr lang="ja" dirty="0"/>
                  <a:t>写像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j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Π</m:t>
                    </m:r>
                  </m:oMath>
                </a14:m>
                <a:endParaRPr dirty="0"/>
              </a:p>
            </p:txBody>
          </p:sp>
        </mc:Choice>
        <mc:Fallback xmlns="">
          <p:sp>
            <p:nvSpPr>
              <p:cNvPr id="296" name="Google Shape;296;p53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-6"/>
                <a:ext cx="7886700" cy="994200"/>
              </a:xfrm>
              <a:prstGeom prst="rect">
                <a:avLst/>
              </a:prstGeom>
              <a:blipFill>
                <a:blip r:embed="rId4"/>
                <a:stretch>
                  <a:fillRect l="-2412" b="-897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07" name="Google Shape;307;p55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28650" y="1093801"/>
                <a:ext cx="7886700" cy="3588300"/>
              </a:xfrm>
              <a:prstGeom prst="rect">
                <a:avLst/>
              </a:prstGeom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indent="0">
                  <a:buNone/>
                </a:pPr>
                <a:r>
                  <a:rPr lang="en-US" altLang="ja-JP" sz="1800" i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def</a:t>
                </a:r>
                <a:r>
                  <a:rPr lang="en-US" altLang="ja-JP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ja-JP" altLang="en-US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球面からそれ自身への写像</a:t>
                </a:r>
                <a:endParaRPr lang="en-US" altLang="ja-JP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pPr marL="0" indent="0">
                  <a:buNone/>
                </a:pPr>
                <a:r>
                  <a:rPr lang="ja-JP" altLang="en-US"/>
                  <a:t>「</a:t>
                </a:r>
                <a:r>
                  <a:rPr lang="ja-JP" altLang="en-US" dirty="0"/>
                  <a:t>写像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j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Π</m:t>
                    </m:r>
                    <m:r>
                      <a:rPr lang="el-GR" altLang="j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:</m:t>
                    </m:r>
                    <m:sSup>
                      <m:sSupPr>
                        <m:ctrlPr>
                          <a:rPr lang="ar-AE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ar-AE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ar-AE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ar-AE" altLang="j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ℂ</m:t>
                        </m:r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</m:sSub>
                  </m:oMath>
                </a14:m>
                <a:r>
                  <a:rPr lang="ja" altLang="ar-AE" dirty="0"/>
                  <a:t>」「</a:t>
                </a:r>
                <a:r>
                  <a:rPr lang="ja-JP" altLang="en-US" dirty="0"/>
                  <a:t>写像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ja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  <m:r>
                      <a:rPr lang="el-GR" altLang="j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ℂ</m:t>
                        </m:r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</m:sSub>
                    <m:r>
                      <a:rPr lang="el-GR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ℂ</m:t>
                        </m:r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</m:sSub>
                  </m:oMath>
                </a14:m>
                <a:r>
                  <a:rPr lang="ja" altLang="el-GR" dirty="0"/>
                  <a:t>」</a:t>
                </a:r>
                <a:endParaRPr lang="el-GR" dirty="0"/>
              </a:p>
              <a:p>
                <a:pPr marL="0" lvl="0" indent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ja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  <m:r>
                      <a:rPr lang="en-US" altLang="j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j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US" altLang="j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)≔</m:t>
                    </m:r>
                    <m:sSup>
                      <m:sSupPr>
                        <m:ctrlPr>
                          <a:rPr lang="ar-AE" altLang="ja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Π</m:t>
                        </m:r>
                      </m:e>
                      <m:sup>
                        <m:r>
                          <a:rPr lang="ar-AE" altLang="j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j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ar-AE" altLang="j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j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l-GR" altLang="j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  <m:r>
                      <a:rPr lang="en-US" altLang="j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l-GR" altLang="j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Π</m:t>
                    </m:r>
                    <m:r>
                      <a:rPr lang="en-US" altLang="j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j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US" altLang="j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)))</m:t>
                    </m:r>
                  </m:oMath>
                </a14:m>
                <a:r>
                  <a:rPr lang="ja" altLang="fr-CA" dirty="0"/>
                  <a:t>（</a:t>
                </a:r>
                <a:r>
                  <a:rPr lang="fr-CA" altLang="ja" dirty="0"/>
                  <a:t>P</a:t>
                </a:r>
                <a:r>
                  <a:rPr lang="ja-JP" altLang="en-US" dirty="0"/>
                  <a:t>はリーマン球面上の任意の点）</a:t>
                </a:r>
              </a:p>
              <a:p>
                <a:pPr lvl="0">
                  <a:buChar char="-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j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Π</m:t>
                    </m:r>
                  </m:oMath>
                </a14:m>
                <a:r>
                  <a:rPr lang="ja-JP" altLang="en-US"/>
                  <a:t>で点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ar-AE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  <m:r>
                          <a:rPr lang="ar-AE" altLang="ja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ar-AE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ar-AE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ar-AE" altLang="ja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ja-JP" altLang="en-US"/>
                  <a:t>を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ℂ</m:t>
                        </m:r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</m:sSub>
                  </m:oMath>
                </a14:m>
                <a:r>
                  <a:rPr lang="ja-JP" altLang="en-US"/>
                  <a:t>の</a:t>
                </a:r>
                <a:r>
                  <a:rPr lang="ja-JP" altLang="en-US" dirty="0"/>
                  <a:t>世界へ写す</a:t>
                </a:r>
              </a:p>
              <a:p>
                <a:pPr lvl="0">
                  <a:spcBef>
                    <a:spcPts val="0"/>
                  </a:spcBef>
                  <a:buChar char="-"/>
                </a:pPr>
                <a:r>
                  <a:rPr lang="el-GR" altLang="ja" dirty="0"/>
                  <a:t>Φ</a:t>
                </a:r>
                <a:r>
                  <a:rPr lang="ja-JP" altLang="en-US" dirty="0"/>
                  <a:t>で変換（平行移動</a:t>
                </a:r>
                <a:r>
                  <a:rPr lang="ja-JP" altLang="en-US"/>
                  <a:t>，回転拡大，反転）</a:t>
                </a:r>
                <a:r>
                  <a:rPr lang="ja-JP" altLang="en-US" dirty="0"/>
                  <a:t>を行う．</a:t>
                </a:r>
                <a:r>
                  <a:rPr lang="ar-AE" altLang="ja-JP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ℂ</m:t>
                        </m:r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</m:sSub>
                    <m:r>
                      <a:rPr lang="en-US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ar-AE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ℂ</m:t>
                        </m:r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</m:sSub>
                  </m:oMath>
                </a14:m>
                <a:endParaRPr lang="fr-CA" dirty="0"/>
              </a:p>
              <a:p>
                <a:pPr lvl="0">
                  <a:spcBef>
                    <a:spcPts val="0"/>
                  </a:spcBef>
                  <a:buChar char="-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ar-AE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Π</m:t>
                        </m:r>
                      </m:e>
                      <m:sup>
                        <m:r>
                          <a:rPr lang="ar-AE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ja-JP" altLang="en-US"/>
                  <a:t>で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ℂ</m:t>
                        </m:r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</m:sSub>
                  </m:oMath>
                </a14:m>
                <a:r>
                  <a:rPr lang="ja-JP" altLang="en-US"/>
                  <a:t>の世界から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ar-AE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ar-AE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ar-AE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ja-JP" altLang="en-US"/>
                  <a:t>へ</a:t>
                </a:r>
                <a:r>
                  <a:rPr lang="ja-JP" altLang="en-US" dirty="0"/>
                  <a:t>戻す</a:t>
                </a:r>
              </a:p>
              <a:p>
                <a:pPr marL="0" lvl="0" indent="0" algn="l" rtl="0">
                  <a:spcBef>
                    <a:spcPts val="800"/>
                  </a:spcBef>
                  <a:spcAft>
                    <a:spcPts val="0"/>
                  </a:spcAft>
                  <a:buNone/>
                </a:pPr>
                <a:r>
                  <a:rPr lang="ja-JP" altLang="en-US" dirty="0"/>
                  <a:t>何が嬉しい？</a:t>
                </a:r>
              </a:p>
              <a:p>
                <a:pPr marL="0" lvl="0" indent="0">
                  <a:buNone/>
                </a:pPr>
                <a:r>
                  <a:rPr lang="ja-JP" altLang="en-US" dirty="0"/>
                  <a:t>→球上の</a:t>
                </a:r>
                <a:r>
                  <a:rPr lang="ja-JP" altLang="en-US"/>
                  <a:t>点を（一度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ℂ</m:t>
                        </m:r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</m:sSub>
                  </m:oMath>
                </a14:m>
                <a:r>
                  <a:rPr lang="ja-JP" altLang="en-US"/>
                  <a:t>に</a:t>
                </a:r>
                <a:r>
                  <a:rPr lang="ja-JP" altLang="en-US" dirty="0"/>
                  <a:t>写すこと</a:t>
                </a:r>
                <a:r>
                  <a:rPr lang="ja-JP" altLang="en-US"/>
                  <a:t>で一）次</a:t>
                </a:r>
                <a:r>
                  <a:rPr lang="ja-JP" altLang="en-US" dirty="0"/>
                  <a:t>分数変換を用いて変換できる！！</a:t>
                </a:r>
              </a:p>
              <a:p>
                <a:pPr marL="0" lvl="0" indent="0" algn="l" rtl="0">
                  <a:spcBef>
                    <a:spcPts val="80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mc:Choice>
        <mc:Fallback xmlns="">
          <p:sp>
            <p:nvSpPr>
              <p:cNvPr id="307" name="Google Shape;307;p55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28650" y="1093801"/>
                <a:ext cx="7886700" cy="3588300"/>
              </a:xfrm>
              <a:prstGeom prst="rect">
                <a:avLst/>
              </a:prstGeom>
              <a:blipFill>
                <a:blip r:embed="rId3"/>
                <a:stretch>
                  <a:fillRect l="-112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8" name="Google Shape;308;p55"/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628650" y="-6"/>
                <a:ext cx="7886700" cy="994200"/>
              </a:xfrm>
              <a:prstGeom prst="rect">
                <a:avLst/>
              </a:prstGeom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ja" sz="1800" dirty="0"/>
                  <a:t>リーマン球面</a:t>
                </a:r>
                <a:endParaRPr dirty="0"/>
              </a:p>
              <a:p>
                <a:pPr lvl="0"/>
                <a:r>
                  <a:rPr lang="ja" dirty="0"/>
                  <a:t>球面から球面への写像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ja" alt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l-GR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Φ</m:t>
                        </m:r>
                      </m:e>
                    </m:acc>
                  </m:oMath>
                </a14:m>
                <a:endParaRPr dirty="0"/>
              </a:p>
            </p:txBody>
          </p:sp>
        </mc:Choice>
        <mc:Fallback xmlns="">
          <p:sp>
            <p:nvSpPr>
              <p:cNvPr id="308" name="Google Shape;308;p55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-6"/>
                <a:ext cx="7886700" cy="994200"/>
              </a:xfrm>
              <a:prstGeom prst="rect">
                <a:avLst/>
              </a:prstGeom>
              <a:blipFill>
                <a:blip r:embed="rId4"/>
                <a:stretch>
                  <a:fillRect l="-2412" b="-1025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13" name="Google Shape;313;p56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28650" y="1093801"/>
                <a:ext cx="7886700" cy="3588300"/>
              </a:xfrm>
              <a:prstGeom prst="rect">
                <a:avLst/>
              </a:prstGeom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lvl="0" indent="0">
                  <a:buNone/>
                </a:pPr>
                <a:r>
                  <a:rPr lang="fr-CA" i="1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lem</a:t>
                </a:r>
                <a:r>
                  <a:rPr lang="fr-CA" i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1.16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ar-AE" altLang="ja-JP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l-GR" altLang="ja-JP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Φ</m:t>
                        </m:r>
                      </m:e>
                    </m:acc>
                  </m:oMath>
                </a14:m>
                <a:r>
                  <a:rPr lang="fr-CA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の連続性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ar-AE" altLang="ja-JP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limLow>
                            <m:limLowPr>
                              <m:ctrlPr>
                                <a:rPr lang="ar-AE" altLang="ja-JP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fr-CA" altLang="ja-JP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ar-AE" altLang="ja-JP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ar-AE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acc>
                            <m:accPr>
                              <m:chr m:val="̃"/>
                              <m:ctrlPr>
                                <a:rPr lang="ar-AE" altLang="ja-JP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l-GR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Φ</m:t>
                              </m:r>
                            </m:e>
                          </m:acc>
                          <m:r>
                            <a:rPr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ar-AE" altLang="ja-JP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acc>
                            <m:accPr>
                              <m:chr m:val="̃"/>
                              <m:ctrlPr>
                                <a:rPr lang="ar-AE" altLang="ja-JP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l-GR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Φ</m:t>
                              </m:r>
                            </m:e>
                          </m:acc>
                          <m:r>
                            <a:rPr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(</m:t>
                          </m:r>
                          <m:limLow>
                            <m:limLowPr>
                              <m:ctrlPr>
                                <a:rPr lang="ar-AE" altLang="ja-JP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fr-CA" altLang="ja-JP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ar-AE" altLang="ja-JP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ar-AE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altLang="ja-JP" dirty="0"/>
              </a:p>
              <a:p>
                <a:pPr marL="0" lvl="0" indent="0">
                  <a:buNone/>
                </a:pPr>
                <a:r>
                  <a:rPr lang="ja-JP" altLang="en-US"/>
                  <a:t>を示す</a:t>
                </a:r>
                <a:endParaRPr lang="en-US" altLang="ja-JP" dirty="0"/>
              </a:p>
              <a:p>
                <a:pPr marL="0" lvl="0" indent="0" algn="l" rtl="0">
                  <a:spcBef>
                    <a:spcPts val="800"/>
                  </a:spcBef>
                  <a:spcAft>
                    <a:spcPts val="0"/>
                  </a:spcAft>
                  <a:buNone/>
                </a:pPr>
                <a:r>
                  <a:rPr lang="ja-JP" altLang="en-US"/>
                  <a:t>連続写像を合成すると連続写像という命題（証明略）を用いる．</a:t>
                </a:r>
                <a:endParaRPr lang="en-US" altLang="ja-JP" dirty="0"/>
              </a:p>
              <a:p>
                <a:pPr marL="0" lvl="0" indent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j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  <m:r>
                      <a:rPr lang="en-US" altLang="j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ℂ</m:t>
                        </m:r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</m:sSub>
                    <m:r>
                      <a:rPr lang="el-GR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ℂ</m:t>
                        </m:r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</m:sSub>
                    <m:sSup>
                      <m:sSupPr>
                        <m:ctrlPr>
                          <a:rPr lang="ar-AE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l-GR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Π</m:t>
                        </m:r>
                        <m:r>
                          <a:rPr lang="en-US" altLang="j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:</m:t>
                        </m:r>
                        <m:sSup>
                          <m:sSupPr>
                            <m:ctrlPr>
                              <a:rPr lang="ar-AE" altLang="ja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ar-AE" altLang="ja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𝑆</m:t>
                            </m:r>
                          </m:e>
                          <m:sup>
                            <m:r>
                              <a:rPr lang="ar-AE" altLang="ja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ar-AE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sSub>
                          <m:sSubPr>
                            <m:ctrlPr>
                              <a:rPr lang="en-US" altLang="ja-JP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ℂ</m:t>
                            </m:r>
                          </m:e>
                          <m:sub>
                            <m:r>
                              <a:rPr lang="en-US" altLang="ja-JP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∞</m:t>
                            </m:r>
                          </m:sub>
                        </m:sSub>
                        <m:r>
                          <a:rPr lang="ar-AE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l-GR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Π</m:t>
                        </m:r>
                      </m:e>
                      <m:sup>
                        <m:r>
                          <a:rPr lang="ar-AE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altLang="ja-JP" dirty="0"/>
                  <a:t>:</a:t>
                </a:r>
                <a:r>
                  <a:rPr lang="ar-AE" altLang="ja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ℂ</m:t>
                        </m:r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</m:sSub>
                    <m:r>
                      <a:rPr lang="en-US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ar-AE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ar-AE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ar-AE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ar-AE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ja-JP" altLang="en-US"/>
                  <a:t>は連続写像なので自動的に成り立つ．</a:t>
                </a:r>
                <a:endParaRPr lang="en-US" altLang="ja-JP" dirty="0"/>
              </a:p>
              <a:p>
                <a:pPr marL="0" lvl="0" indent="0" algn="l" rtl="0">
                  <a:spcBef>
                    <a:spcPts val="800"/>
                  </a:spcBef>
                  <a:spcAft>
                    <a:spcPts val="0"/>
                  </a:spcAft>
                  <a:buNone/>
                </a:pPr>
                <a:endParaRPr lang="ja-JP" altLang="en-US" dirty="0"/>
              </a:p>
            </p:txBody>
          </p:sp>
        </mc:Choice>
        <mc:Fallback xmlns="">
          <p:sp>
            <p:nvSpPr>
              <p:cNvPr id="313" name="Google Shape;313;p56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28650" y="1093801"/>
                <a:ext cx="7886700" cy="3588300"/>
              </a:xfrm>
              <a:prstGeom prst="rect">
                <a:avLst/>
              </a:prstGeom>
              <a:blipFill>
                <a:blip r:embed="rId3"/>
                <a:stretch>
                  <a:fillRect l="-1125" r="-80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4" name="Google Shape;314;p56"/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628650" y="-6"/>
                <a:ext cx="7886700" cy="994200"/>
              </a:xfrm>
              <a:prstGeom prst="rect">
                <a:avLst/>
              </a:prstGeom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ja" sz="1800" dirty="0"/>
                  <a:t>リーマン球面</a:t>
                </a:r>
                <a:endParaRPr dirty="0"/>
              </a:p>
              <a:p>
                <a:pPr lvl="0"/>
                <a:r>
                  <a:rPr lang="ja" dirty="0"/>
                  <a:t>写像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ar-AE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l-GR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Φ</m:t>
                        </m:r>
                      </m:e>
                    </m:acc>
                  </m:oMath>
                </a14:m>
                <a:r>
                  <a:rPr lang="ja" dirty="0"/>
                  <a:t>の連続性</a:t>
                </a:r>
                <a:r>
                  <a:rPr lang="en-US" altLang="ja" sz="1800" i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continuous</a:t>
                </a:r>
                <a:endParaRPr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14" name="Google Shape;314;p56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-6"/>
                <a:ext cx="7886700" cy="994200"/>
              </a:xfrm>
              <a:prstGeom prst="rect">
                <a:avLst/>
              </a:prstGeom>
              <a:blipFill>
                <a:blip r:embed="rId4"/>
                <a:stretch>
                  <a:fillRect l="-2412" b="-1025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56"/>
          <p:cNvSpPr txBox="1">
            <a:spLocks noGrp="1"/>
          </p:cNvSpPr>
          <p:nvPr>
            <p:ph type="body" idx="1"/>
          </p:nvPr>
        </p:nvSpPr>
        <p:spPr>
          <a:xfrm>
            <a:off x="628650" y="1093801"/>
            <a:ext cx="7886700" cy="35883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342900" indent="-342900"/>
            <a:r>
              <a:rPr lang="ja-JP" altLang="en-US"/>
              <a:t>複素数の一次変換から一次分数変換を考える</a:t>
            </a:r>
            <a:endParaRPr lang="en-US" altLang="ja-JP" dirty="0"/>
          </a:p>
          <a:p>
            <a:pPr marL="342900" indent="-342900"/>
            <a:r>
              <a:rPr lang="ja-JP" altLang="en-US"/>
              <a:t>一次分数変換</a:t>
            </a:r>
            <a:r>
              <a:rPr lang="en-US" altLang="ja-JP" dirty="0"/>
              <a:t>PSL</a:t>
            </a:r>
            <a:r>
              <a:rPr lang="ja-JP" altLang="en-US"/>
              <a:t>と行列の積が似てる</a:t>
            </a:r>
            <a:endParaRPr lang="en-US" altLang="ja-JP" dirty="0"/>
          </a:p>
          <a:p>
            <a:pPr marL="342900" indent="-342900"/>
            <a:r>
              <a:rPr lang="ja-JP" altLang="en-US"/>
              <a:t>「リーマン球面（学習済）」と「群論」を使えば繋げられる模様</a:t>
            </a:r>
            <a:endParaRPr lang="en-US" altLang="ja-JP" dirty="0"/>
          </a:p>
          <a:p>
            <a:pPr marL="342900" indent="-342900"/>
            <a:r>
              <a:rPr lang="ja-JP" altLang="en-US"/>
              <a:t>まずは群論の基礎</a:t>
            </a:r>
            <a:endParaRPr lang="en-US" altLang="ja-JP" dirty="0"/>
          </a:p>
          <a:p>
            <a:pPr marL="342900" indent="-342900"/>
            <a:r>
              <a:rPr lang="ja-JP" altLang="en-US"/>
              <a:t>そして一次分数変換群を再確認</a:t>
            </a:r>
            <a:endParaRPr lang="en-US" altLang="ja-JP" dirty="0"/>
          </a:p>
          <a:p>
            <a:pPr marL="342900" indent="-342900"/>
            <a:r>
              <a:rPr lang="ja-JP" altLang="en-US"/>
              <a:t>最後に</a:t>
            </a:r>
            <a:r>
              <a:rPr lang="en-US" altLang="ja-JP" dirty="0"/>
              <a:t>2</a:t>
            </a:r>
            <a:r>
              <a:rPr lang="ja-JP" altLang="en-US"/>
              <a:t>つの材料を使って</a:t>
            </a:r>
            <a:r>
              <a:rPr lang="en-US" altLang="ja-JP" dirty="0"/>
              <a:t>PSL</a:t>
            </a:r>
            <a:r>
              <a:rPr lang="ja-JP" altLang="en-US"/>
              <a:t>と</a:t>
            </a:r>
            <a:r>
              <a:rPr lang="en-US" altLang="ja-JP" dirty="0"/>
              <a:t>SL</a:t>
            </a:r>
            <a:r>
              <a:rPr lang="ja-JP" altLang="en-US"/>
              <a:t>をつなげる</a:t>
            </a:r>
            <a:endParaRPr lang="en-US" altLang="ja-JP" dirty="0"/>
          </a:p>
        </p:txBody>
      </p:sp>
      <p:sp>
        <p:nvSpPr>
          <p:cNvPr id="314" name="Google Shape;314;p56"/>
          <p:cNvSpPr txBox="1">
            <a:spLocks noGrp="1"/>
          </p:cNvSpPr>
          <p:nvPr>
            <p:ph type="title"/>
          </p:nvPr>
        </p:nvSpPr>
        <p:spPr>
          <a:xfrm>
            <a:off x="628650" y="-6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1800"/>
              <a:t>前回から今回の流れ</a:t>
            </a:r>
            <a:endParaRPr i="1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75600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13" name="Google Shape;313;p56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28650" y="1093801"/>
                <a:ext cx="7886700" cy="3588300"/>
              </a:xfrm>
              <a:prstGeom prst="rect">
                <a:avLst/>
              </a:prstGeom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342900" indent="-342900"/>
                <a:r>
                  <a:rPr lang="ja-JP" altLang="en-US" sz="1800"/>
                  <a:t>双曲幾何では複素数を基本に話を進めていく</a:t>
                </a:r>
                <a:endParaRPr lang="en-US" altLang="ja-JP" sz="1800" dirty="0"/>
              </a:p>
              <a:p>
                <a:pPr marL="342900" indent="-342900"/>
                <a:r>
                  <a:rPr lang="ja-JP" altLang="en-US" sz="1800"/>
                  <a:t>点を点に写す一次変換というのが全部で３種類ある</a:t>
                </a:r>
                <a:endParaRPr lang="en-US" altLang="ja-JP" sz="1800" dirty="0"/>
              </a:p>
              <a:p>
                <a:pPr marL="800100" lvl="1" indent="-342900"/>
                <a:r>
                  <a:rPr lang="ja-JP" altLang="en-US"/>
                  <a:t>和：平行移動</a:t>
                </a:r>
                <a:endParaRPr lang="en-US" altLang="ja-JP" dirty="0"/>
              </a:p>
              <a:p>
                <a:pPr marL="800100" lvl="1" indent="-342900"/>
                <a:r>
                  <a:rPr lang="ja-JP" altLang="en-US"/>
                  <a:t>積：回転・拡大</a:t>
                </a:r>
                <a:endParaRPr lang="en-US" altLang="ja-JP" dirty="0"/>
              </a:p>
              <a:p>
                <a:pPr marL="800100" lvl="1" indent="-342900"/>
                <a:r>
                  <a:rPr lang="ja-JP" altLang="en-US"/>
                  <a:t>逆数：反転</a:t>
                </a:r>
                <a:endParaRPr lang="en-US" altLang="ja-JP" dirty="0"/>
              </a:p>
              <a:p>
                <a:pPr marL="342900" indent="-342900"/>
                <a:r>
                  <a:rPr lang="ja-JP" altLang="en-US" sz="1800"/>
                  <a:t>３種類の一次変換を</a:t>
                </a:r>
                <a:r>
                  <a:rPr lang="en-US" altLang="ja-JP" sz="1800" dirty="0"/>
                  <a:t>1</a:t>
                </a:r>
                <a:r>
                  <a:rPr lang="ja-JP" altLang="en-US" sz="1800"/>
                  <a:t>つの式で表せないか？</a:t>
                </a:r>
                <a:endParaRPr lang="en-US" altLang="ja-JP" sz="1800" dirty="0"/>
              </a:p>
              <a:p>
                <a:pPr marL="800100" lvl="1" indent="-342900"/>
                <a:r>
                  <a:rPr lang="ja-JP" altLang="en-US"/>
                  <a:t>一次分数変換：俺が考えた全てを含んだ最強の一次変換の式</a:t>
                </a:r>
                <a:endParaRPr lang="en-US" altLang="ja-JP" dirty="0"/>
              </a:p>
              <a:p>
                <a:pPr marL="800100" lvl="1" indent="-342900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j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el-GR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altLang="j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ar-AE" altLang="j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" i="1">
                            <a:latin typeface="Cambria Math" panose="02040503050406030204" pitchFamily="18" charset="0"/>
                          </a:rPr>
                          <m:t>𝑎𝑧</m:t>
                        </m:r>
                        <m:r>
                          <a:rPr lang="en-US" altLang="ja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ja" i="1">
                            <a:latin typeface="Cambria Math" panose="02040503050406030204" pitchFamily="18" charset="0"/>
                          </a:rPr>
                          <m:t>𝑏</m:t>
                        </m:r>
                      </m:num>
                      <m:den>
                        <m:r>
                          <a:rPr lang="en-US" altLang="ja" i="1">
                            <a:latin typeface="Cambria Math" panose="02040503050406030204" pitchFamily="18" charset="0"/>
                          </a:rPr>
                          <m:t>𝑐𝑧</m:t>
                        </m:r>
                        <m:r>
                          <a:rPr lang="en-US" altLang="ja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ja" i="1">
                            <a:latin typeface="Cambria Math" panose="02040503050406030204" pitchFamily="18" charset="0"/>
                          </a:rPr>
                          <m:t>𝑑</m:t>
                        </m:r>
                      </m:den>
                    </m:f>
                  </m:oMath>
                </a14:m>
                <a:endParaRPr lang="en-US" altLang="ja-JP" dirty="0"/>
              </a:p>
              <a:p>
                <a:pPr marL="800100" lvl="1" indent="-342900"/>
                <a:endParaRPr lang="en-US" altLang="ja-JP" dirty="0"/>
              </a:p>
            </p:txBody>
          </p:sp>
        </mc:Choice>
        <mc:Fallback xmlns="">
          <p:sp>
            <p:nvSpPr>
              <p:cNvPr id="313" name="Google Shape;313;p56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28650" y="1093801"/>
                <a:ext cx="7886700" cy="3588300"/>
              </a:xfrm>
              <a:prstGeom prst="rect">
                <a:avLst/>
              </a:prstGeom>
              <a:blipFill>
                <a:blip r:embed="rId3"/>
                <a:stretch>
                  <a:fillRect l="-48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4" name="Google Shape;314;p56"/>
          <p:cNvSpPr txBox="1">
            <a:spLocks noGrp="1"/>
          </p:cNvSpPr>
          <p:nvPr>
            <p:ph type="title"/>
          </p:nvPr>
        </p:nvSpPr>
        <p:spPr>
          <a:xfrm>
            <a:off x="628650" y="147226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前回の復習１</a:t>
            </a:r>
            <a:br>
              <a:rPr lang="en-US" altLang="ja-JP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ja-JP" altLang="en-US"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一次変換から最強の形へ</a:t>
            </a:r>
            <a:endParaRPr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2573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3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6A8C5B5-2883-A142-AF6F-9E8730DDE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69069"/>
            <a:ext cx="7886700" cy="994172"/>
          </a:xfrm>
        </p:spPr>
        <p:txBody>
          <a:bodyPr/>
          <a:lstStyle/>
          <a:p>
            <a:r>
              <a:rPr lang="ja-JP" altLang="en-US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前回の復習２</a:t>
            </a:r>
            <a:br>
              <a:rPr lang="en-US" altLang="ja-JP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ja-JP" altLang="en-US" sz="16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一次分数変換の性質</a:t>
            </a:r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D86512CF-2921-884D-AE5B-E2ACA295B653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628650" y="1331119"/>
                <a:ext cx="7886700" cy="3263504"/>
              </a:xfrm>
            </p:spPr>
            <p:txBody>
              <a:bodyPr/>
              <a:lstStyle/>
              <a:p>
                <a:pPr marL="342900" indent="-342900"/>
                <a:r>
                  <a:rPr lang="ja-JP" altLang="en-US" sz="1800"/>
                  <a:t>一次分数変換の合成はどうなる？</a:t>
                </a:r>
                <a:endParaRPr lang="en-US" altLang="ja-JP" sz="1800" dirty="0"/>
              </a:p>
              <a:p>
                <a:pPr marL="800100" lvl="1" indent="-342900"/>
                <a:r>
                  <a:rPr lang="ja-JP" altLang="en-US"/>
                  <a:t>合成しても一次分数変換</a:t>
                </a:r>
                <a:endParaRPr lang="en-US" altLang="ja-JP" dirty="0"/>
              </a:p>
              <a:p>
                <a:pPr marL="800100" lvl="1" indent="-342900"/>
                <a:r>
                  <a:rPr lang="ja-JP" altLang="en-US"/>
                  <a:t>行列の積に似ている（けどちょっと違う）</a:t>
                </a:r>
                <a:endParaRPr lang="en-US" altLang="ja-JP" dirty="0"/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ja-JP" sz="1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ja-JP" sz="18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altLang="ja-JP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altLang="ja-JP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 altLang="ja-JP" sz="1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ja-JP" sz="18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ja-JP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altLang="ja-JP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 altLang="ja-JP" sz="1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ja-JP" sz="1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sz="18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  <m:r>
                                <a:rPr lang="en-US" altLang="ja-JP" sz="1800" i="1">
                                  <a:latin typeface="Cambria Math" panose="02040503050406030204" pitchFamily="18" charset="0"/>
                                </a:rPr>
                                <m:t>)=</m:t>
                              </m:r>
                              <m:f>
                                <m:fPr>
                                  <m:ctrlPr>
                                    <a:rPr lang="en-US" altLang="ja-JP" sz="1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ctrlPr>
                                        <a:rPr lang="en-US" altLang="ja-JP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ja-JP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ja-JP" sz="1800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altLang="ja-JP" sz="18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altLang="ja-JP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ja-JP" sz="1800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altLang="ja-JP" sz="18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lang="en-US" altLang="ja-JP" sz="18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altLang="ja-JP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ja-JP" sz="1800" i="1"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e>
                                        <m:sub>
                                          <m:r>
                                            <a:rPr lang="en-US" altLang="ja-JP" sz="18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altLang="ja-JP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ja-JP" sz="1800" i="1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a:rPr lang="en-US" altLang="ja-JP" sz="18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altLang="ja-JP" sz="18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US" altLang="ja-JP" sz="1800" i="1">
                                      <a:latin typeface="Cambria Math" panose="02040503050406030204" pitchFamily="18" charset="0"/>
                                    </a:rPr>
                                    <m:t>+(</m:t>
                                  </m:r>
                                  <m:sSub>
                                    <m:sSubPr>
                                      <m:ctrlPr>
                                        <a:rPr lang="en-US" altLang="ja-JP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ja-JP" sz="180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ja-JP" sz="18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altLang="ja-JP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ja-JP" sz="1800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altLang="ja-JP" sz="18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altLang="ja-JP" sz="18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altLang="ja-JP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ja-JP" sz="1800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altLang="ja-JP" sz="18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altLang="ja-JP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ja-JP" sz="1800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altLang="ja-JP" sz="18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altLang="ja-JP" sz="18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num>
                                <m:den>
                                  <m:d>
                                    <m:dPr>
                                      <m:ctrlPr>
                                        <a:rPr lang="en-US" altLang="ja-JP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ja-JP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ja-JP" sz="1800" i="1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a:rPr lang="en-US" altLang="ja-JP" sz="18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altLang="ja-JP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ja-JP" sz="1800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altLang="ja-JP" sz="18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lang="en-US" altLang="ja-JP" sz="18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altLang="ja-JP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ja-JP" sz="1800" i="1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e>
                                        <m:sub>
                                          <m:r>
                                            <a:rPr lang="en-US" altLang="ja-JP" sz="18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altLang="ja-JP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ja-JP" sz="1800" i="1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a:rPr lang="en-US" altLang="ja-JP" sz="18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altLang="ja-JP" sz="18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US" altLang="ja-JP" sz="1800" i="1">
                                      <a:latin typeface="Cambria Math" panose="02040503050406030204" pitchFamily="18" charset="0"/>
                                    </a:rPr>
                                    <m:t>+(</m:t>
                                  </m:r>
                                  <m:sSub>
                                    <m:sSubPr>
                                      <m:ctrlPr>
                                        <a:rPr lang="en-US" altLang="ja-JP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ja-JP" sz="1800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altLang="ja-JP" sz="18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altLang="ja-JP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ja-JP" sz="1800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altLang="ja-JP" sz="18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altLang="ja-JP" sz="18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altLang="ja-JP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ja-JP" sz="1800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altLang="ja-JP" sz="18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altLang="ja-JP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ja-JP" sz="1800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altLang="ja-JP" sz="18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altLang="ja-JP" sz="18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den>
                              </m:f>
                            </m:e>
                            <m:e>
                              <m:r>
                                <m:rPr>
                                  <m:nor/>
                                </m:rPr>
                                <a:rPr lang="en-US" altLang="ja-JP" sz="1800" dirty="0"/>
                                <m:t> </m:t>
                              </m:r>
                              <m:d>
                                <m:dPr>
                                  <m:ctrlPr>
                                    <a:rPr lang="en-US" altLang="ja-JP" sz="1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ja-JP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altLang="ja-JP" sz="1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ja-JP" sz="1800" i="1"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ja-JP" sz="1800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en-US" altLang="ja-JP" sz="1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ja-JP" sz="1800" i="1">
                                                <a:latin typeface="Cambria Math" panose="02040503050406030204" pitchFamily="18" charset="0"/>
                                              </a:rPr>
                                              <m:t>𝑏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ja-JP" sz="1800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altLang="ja-JP" sz="1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ja-JP" sz="1800" i="1">
                                                <a:latin typeface="Cambria Math" panose="02040503050406030204" pitchFamily="18" charset="0"/>
                                              </a:rPr>
                                              <m:t>𝑐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ja-JP" sz="1800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en-US" altLang="ja-JP" sz="1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ja-JP" sz="1800" i="1">
                                                <a:latin typeface="Cambria Math" panose="02040503050406030204" pitchFamily="18" charset="0"/>
                                              </a:rPr>
                                              <m:t>𝑑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ja-JP" sz="1800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</m:m>
                                </m:e>
                              </m:d>
                              <m:d>
                                <m:dPr>
                                  <m:ctrlPr>
                                    <a:rPr lang="en-US" altLang="ja-JP" sz="1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ja-JP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altLang="ja-JP" sz="1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ja-JP" sz="1800" i="1"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ja-JP" sz="180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en-US" altLang="ja-JP" sz="1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ja-JP" sz="1800" i="1">
                                                <a:latin typeface="Cambria Math" panose="02040503050406030204" pitchFamily="18" charset="0"/>
                                              </a:rPr>
                                              <m:t>𝑏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ja-JP" sz="180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altLang="ja-JP" sz="1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ja-JP" sz="1800" i="1">
                                                <a:latin typeface="Cambria Math" panose="02040503050406030204" pitchFamily="18" charset="0"/>
                                              </a:rPr>
                                              <m:t>𝑐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ja-JP" sz="180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en-US" altLang="ja-JP" sz="1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ja-JP" sz="1800" i="1">
                                                <a:latin typeface="Cambria Math" panose="02040503050406030204" pitchFamily="18" charset="0"/>
                                              </a:rPr>
                                              <m:t>𝑑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ja-JP" sz="180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</m:m>
                                </m:e>
                              </m:d>
                              <m:r>
                                <a:rPr lang="en-US" altLang="ja-JP" sz="18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d>
                                <m:dPr>
                                  <m:ctrlPr>
                                    <a:rPr lang="en-US" altLang="ja-JP" sz="1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ja-JP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altLang="ja-JP" sz="1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ja-JP" sz="1800" i="1"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ja-JP" sz="1800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n-US" altLang="ja-JP" sz="1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ja-JP" sz="1800" i="1"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ja-JP" sz="180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r>
                                          <a:rPr lang="en-US" altLang="ja-JP" sz="1800" i="1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sSub>
                                          <m:sSubPr>
                                            <m:ctrlPr>
                                              <a:rPr lang="en-US" altLang="ja-JP" sz="1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ja-JP" sz="1800" i="1">
                                                <a:latin typeface="Cambria Math" panose="02040503050406030204" pitchFamily="18" charset="0"/>
                                              </a:rPr>
                                              <m:t>𝑏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ja-JP" sz="1800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n-US" altLang="ja-JP" sz="1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ja-JP" sz="1800" i="1">
                                                <a:latin typeface="Cambria Math" panose="02040503050406030204" pitchFamily="18" charset="0"/>
                                              </a:rPr>
                                              <m:t>𝑐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ja-JP" sz="180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en-US" altLang="ja-JP" sz="1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ja-JP" sz="1800" i="1"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ja-JP" sz="1800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n-US" altLang="ja-JP" sz="1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ja-JP" sz="1800" i="1">
                                                <a:latin typeface="Cambria Math" panose="02040503050406030204" pitchFamily="18" charset="0"/>
                                              </a:rPr>
                                              <m:t>𝑏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ja-JP" sz="180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r>
                                          <a:rPr lang="en-US" altLang="ja-JP" sz="1800" i="1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sSub>
                                          <m:sSubPr>
                                            <m:ctrlPr>
                                              <a:rPr lang="en-US" altLang="ja-JP" sz="1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ja-JP" sz="1800" i="1">
                                                <a:latin typeface="Cambria Math" panose="02040503050406030204" pitchFamily="18" charset="0"/>
                                              </a:rPr>
                                              <m:t>𝑏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ja-JP" sz="1800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n-US" altLang="ja-JP" sz="1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ja-JP" sz="1800" i="1">
                                                <a:latin typeface="Cambria Math" panose="02040503050406030204" pitchFamily="18" charset="0"/>
                                              </a:rPr>
                                              <m:t>𝑑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ja-JP" sz="180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altLang="ja-JP" sz="1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ja-JP" sz="1800" i="1">
                                                <a:latin typeface="Cambria Math" panose="02040503050406030204" pitchFamily="18" charset="0"/>
                                              </a:rPr>
                                              <m:t>𝑐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ja-JP" sz="1800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n-US" altLang="ja-JP" sz="1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ja-JP" sz="1800" i="1"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ja-JP" sz="180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r>
                                          <a:rPr lang="en-US" altLang="ja-JP" sz="1800" i="1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sSub>
                                          <m:sSubPr>
                                            <m:ctrlPr>
                                              <a:rPr lang="en-US" altLang="ja-JP" sz="1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ja-JP" sz="1800" i="1">
                                                <a:latin typeface="Cambria Math" panose="02040503050406030204" pitchFamily="18" charset="0"/>
                                              </a:rPr>
                                              <m:t>𝑑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ja-JP" sz="1800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n-US" altLang="ja-JP" sz="1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ja-JP" sz="1800" i="1">
                                                <a:latin typeface="Cambria Math" panose="02040503050406030204" pitchFamily="18" charset="0"/>
                                              </a:rPr>
                                              <m:t>𝑐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ja-JP" sz="180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en-US" altLang="ja-JP" sz="1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ja-JP" sz="1800" i="1">
                                                <a:latin typeface="Cambria Math" panose="02040503050406030204" pitchFamily="18" charset="0"/>
                                              </a:rPr>
                                              <m:t>𝑐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ja-JP" sz="1800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n-US" altLang="ja-JP" sz="1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ja-JP" sz="1800" i="1">
                                                <a:latin typeface="Cambria Math" panose="02040503050406030204" pitchFamily="18" charset="0"/>
                                              </a:rPr>
                                              <m:t>𝑏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ja-JP" sz="180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r>
                                          <a:rPr lang="en-US" altLang="ja-JP" sz="1800" i="1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sSub>
                                          <m:sSubPr>
                                            <m:ctrlPr>
                                              <a:rPr lang="en-US" altLang="ja-JP" sz="1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ja-JP" sz="1800" i="1">
                                                <a:latin typeface="Cambria Math" panose="02040503050406030204" pitchFamily="18" charset="0"/>
                                              </a:rPr>
                                              <m:t>𝑑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ja-JP" sz="1800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n-US" altLang="ja-JP" sz="1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ja-JP" sz="1800" i="1">
                                                <a:latin typeface="Cambria Math" panose="02040503050406030204" pitchFamily="18" charset="0"/>
                                              </a:rPr>
                                              <m:t>𝑑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ja-JP" sz="180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</m:m>
                                </m:e>
                              </m:d>
                            </m:e>
                          </m:eqArr>
                        </m:e>
                      </m:d>
                    </m:oMath>
                  </m:oMathPara>
                </a14:m>
                <a:endParaRPr lang="en-US" altLang="ja-JP" sz="1800" dirty="0"/>
              </a:p>
              <a:p>
                <a:pPr marL="742950" lvl="1" indent="-285750"/>
                <a:r>
                  <a:rPr lang="ja-JP" altLang="en-US"/>
                  <a:t>どうにかしての合成変換と行列の積を同一視できないか？</a:t>
                </a:r>
                <a:endParaRPr lang="en-US" altLang="ja-JP" dirty="0"/>
              </a:p>
              <a:p>
                <a:pPr marL="742950" lvl="1" indent="-285750"/>
                <a:r>
                  <a:rPr lang="en-US" altLang="ja-JP" dirty="0"/>
                  <a:t>2</a:t>
                </a:r>
                <a:r>
                  <a:rPr lang="ja-JP" altLang="en-US"/>
                  <a:t>つの要素を使えばできる！</a:t>
                </a:r>
                <a:endParaRPr lang="en-US" altLang="ja-JP" dirty="0"/>
              </a:p>
              <a:p>
                <a:pPr marL="1200150" lvl="2" indent="-285750"/>
                <a:r>
                  <a:rPr lang="ja-JP" altLang="en-US" sz="1800"/>
                  <a:t>拡張複素数とリーマン球面</a:t>
                </a:r>
                <a:endParaRPr lang="en-US" altLang="ja-JP" sz="1800" dirty="0"/>
              </a:p>
              <a:p>
                <a:pPr marL="1200150" lvl="2" indent="-285750"/>
                <a:r>
                  <a:rPr lang="ja-JP" altLang="en-US" sz="1800"/>
                  <a:t>群論</a:t>
                </a:r>
                <a:endParaRPr lang="en-US" altLang="ja-JP" sz="1800" dirty="0"/>
              </a:p>
              <a:p>
                <a:pPr marL="1200150" lvl="2" indent="-285750"/>
                <a:r>
                  <a:rPr lang="ja-JP" altLang="en-US" sz="1800"/>
                  <a:t>とりあえず順番に勉強していこう</a:t>
                </a:r>
                <a:endParaRPr lang="en-US" altLang="ja-JP" sz="1800" dirty="0"/>
              </a:p>
              <a:p>
                <a:pPr marL="0" lvl="0" indent="0" algn="ctr">
                  <a:buNone/>
                </a:pPr>
                <a:endParaRPr lang="en-US" altLang="ja-JP" sz="1800" dirty="0"/>
              </a:p>
              <a:p>
                <a:pPr marL="457200" lvl="1" indent="0">
                  <a:buNone/>
                </a:pPr>
                <a:endParaRPr lang="en-US" altLang="ja-JP" dirty="0"/>
              </a:p>
            </p:txBody>
          </p:sp>
        </mc:Choice>
        <mc:Fallback xmlns="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D86512CF-2921-884D-AE5B-E2ACA295B65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28650" y="1331119"/>
                <a:ext cx="7886700" cy="3263504"/>
              </a:xfrm>
              <a:blipFill>
                <a:blip r:embed="rId2"/>
                <a:stretch>
                  <a:fillRect l="-482" b="-1317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56875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6A8C5B5-2883-A142-AF6F-9E8730DDE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69069"/>
            <a:ext cx="7886700" cy="994172"/>
          </a:xfrm>
        </p:spPr>
        <p:txBody>
          <a:bodyPr/>
          <a:lstStyle/>
          <a:p>
            <a:r>
              <a:rPr lang="ja-JP" altLang="en-US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前回の復習３</a:t>
            </a:r>
            <a:br>
              <a:rPr lang="en-US" altLang="ja-JP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ja-JP" altLang="en-US" sz="16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拡張複素数のお出まし</a:t>
            </a:r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D86512CF-2921-884D-AE5B-E2ACA295B653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628650" y="1331119"/>
                <a:ext cx="7886700" cy="3263504"/>
              </a:xfrm>
            </p:spPr>
            <p:txBody>
              <a:bodyPr/>
              <a:lstStyle/>
              <a:p>
                <a:pPr marL="342900" indent="-342900"/>
                <a:r>
                  <a:rPr lang="ja-JP" altLang="en-US"/>
                  <a:t>拡張複素数とはなんぞや</a:t>
                </a:r>
                <a:endParaRPr lang="en-US" altLang="ja-JP" dirty="0"/>
              </a:p>
              <a:p>
                <a:pPr marL="800100" lvl="1" indent="-342900"/>
                <a:r>
                  <a:rPr lang="ja-JP" altLang="en-US"/>
                  <a:t>複素数</a:t>
                </a:r>
                <a:r>
                  <a:rPr lang="en-US" altLang="ja-JP" dirty="0"/>
                  <a:t>C</a:t>
                </a:r>
                <a:r>
                  <a:rPr lang="ja-JP" altLang="en-US"/>
                  <a:t>に「∞」を加えたやつ</a:t>
                </a:r>
                <a:endParaRPr lang="en-US" altLang="ja-JP" dirty="0"/>
              </a:p>
              <a:p>
                <a:pPr marL="342900" indent="-342900"/>
                <a:r>
                  <a:rPr lang="ja-JP" altLang="en-US" sz="1800"/>
                  <a:t>一次分数変換を拡張複素数で再定義する</a:t>
                </a:r>
                <a:endParaRPr lang="en-US" altLang="ja-JP" sz="1800" dirty="0"/>
              </a:p>
              <a:p>
                <a:pPr marL="800100" lvl="1" indent="-342900"/>
                <a14:m>
                  <m:oMath xmlns:m="http://schemas.openxmlformats.org/officeDocument/2006/math">
                    <m:r>
                      <a:rPr lang="en-US" altLang="ja-JP" sz="1500" b="0" i="1" smtClean="0">
                        <a:latin typeface="Cambria Math" panose="02040503050406030204" pitchFamily="18" charset="0"/>
                      </a:rPr>
                      <m:t>𝑎𝑑</m:t>
                    </m:r>
                    <m:r>
                      <a:rPr lang="en-US" altLang="ja-JP" sz="15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ja-JP" sz="1500" b="0" i="1" smtClean="0">
                        <a:latin typeface="Cambria Math" panose="02040503050406030204" pitchFamily="18" charset="0"/>
                      </a:rPr>
                      <m:t>𝑏𝑐</m:t>
                    </m:r>
                    <m:r>
                      <a:rPr lang="en-US" altLang="ja-JP" sz="1500" b="0" i="1" smtClean="0">
                        <a:latin typeface="Cambria Math" panose="02040503050406030204" pitchFamily="18" charset="0"/>
                      </a:rPr>
                      <m:t>=0</m:t>
                    </m:r>
                    <m:r>
                      <a:rPr lang="ja-JP" altLang="en-US" sz="1500" i="1">
                        <a:latin typeface="Cambria Math" panose="02040503050406030204" pitchFamily="18" charset="0"/>
                      </a:rPr>
                      <m:t>と</m:t>
                    </m:r>
                    <m:f>
                      <m:fPr>
                        <m:ctrlPr>
                          <a:rPr lang="en-US" altLang="ja-JP" sz="15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15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num>
                      <m:den>
                        <m:r>
                          <a:rPr lang="en-US" altLang="ja-JP" sz="15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den>
                    </m:f>
                    <m:r>
                      <a:rPr lang="ja-JP" altLang="en-US" sz="1500" i="1">
                        <a:latin typeface="Cambria Math" panose="02040503050406030204" pitchFamily="18" charset="0"/>
                      </a:rPr>
                      <m:t>が</m:t>
                    </m:r>
                    <m:r>
                      <a:rPr lang="ja-JP" altLang="en-US" sz="1500" i="1" smtClean="0">
                        <a:latin typeface="Cambria Math" panose="02040503050406030204" pitchFamily="18" charset="0"/>
                      </a:rPr>
                      <m:t>同値</m:t>
                    </m:r>
                    <m:r>
                      <a:rPr lang="ja-JP" altLang="en-US" sz="1500" i="1">
                        <a:latin typeface="Cambria Math" panose="02040503050406030204" pitchFamily="18" charset="0"/>
                      </a:rPr>
                      <m:t>になるので</m:t>
                    </m:r>
                    <m:r>
                      <a:rPr lang="ja-JP" altLang="en-US" sz="1500" i="1" smtClean="0">
                        <a:latin typeface="Cambria Math" panose="02040503050406030204" pitchFamily="18" charset="0"/>
                      </a:rPr>
                      <m:t>都合</m:t>
                    </m:r>
                    <m:r>
                      <a:rPr lang="ja-JP" altLang="en-US" sz="1500" i="1" smtClean="0">
                        <a:latin typeface="Cambria Math" panose="02040503050406030204" pitchFamily="18" charset="0"/>
                      </a:rPr>
                      <m:t>が</m:t>
                    </m:r>
                    <m:r>
                      <a:rPr lang="ja-JP" altLang="en-US" sz="1500" i="1" smtClean="0">
                        <a:latin typeface="Cambria Math" panose="02040503050406030204" pitchFamily="18" charset="0"/>
                      </a:rPr>
                      <m:t>悪</m:t>
                    </m:r>
                    <m:r>
                      <a:rPr lang="ja-JP" altLang="en-US" sz="1500" i="1" smtClean="0">
                        <a:latin typeface="Cambria Math" panose="02040503050406030204" pitchFamily="18" charset="0"/>
                      </a:rPr>
                      <m:t>い</m:t>
                    </m:r>
                  </m:oMath>
                </a14:m>
                <a:r>
                  <a:rPr lang="ja-JP" altLang="en-US" sz="1500"/>
                  <a:t>ので定義はしない</a:t>
                </a:r>
                <a:endParaRPr lang="en-US" altLang="ja-JP" sz="1500" dirty="0"/>
              </a:p>
              <a:p>
                <a:pPr marL="800100" lvl="1" indent="-342900"/>
                <a:r>
                  <a:rPr lang="ja-JP" altLang="en-US"/>
                  <a:t>分母に∞があったり０があったりしても定義できる</a:t>
                </a:r>
                <a:endParaRPr lang="en-US" altLang="ja-JP" dirty="0"/>
              </a:p>
              <a:p>
                <a:pPr marL="457200" lvl="1" indent="0">
                  <a:buNone/>
                </a:pPr>
                <a:endParaRPr lang="en-US" altLang="ja-JP" dirty="0"/>
              </a:p>
            </p:txBody>
          </p:sp>
        </mc:Choice>
        <mc:Fallback xmlns="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D86512CF-2921-884D-AE5B-E2ACA295B65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28650" y="1331119"/>
                <a:ext cx="7886700" cy="3263504"/>
              </a:xfrm>
              <a:blipFill>
                <a:blip r:embed="rId2"/>
                <a:stretch>
                  <a:fillRect l="-48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26922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6A8C5B5-2883-A142-AF6F-9E8730DDE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69069"/>
            <a:ext cx="7886700" cy="994172"/>
          </a:xfrm>
        </p:spPr>
        <p:txBody>
          <a:bodyPr/>
          <a:lstStyle/>
          <a:p>
            <a:r>
              <a:rPr lang="ja-JP" altLang="en-US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前回の復習４</a:t>
            </a:r>
            <a:br>
              <a:rPr lang="en-US" altLang="ja-JP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ja-JP" altLang="en-US" sz="16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立体投影：写像</a:t>
            </a:r>
            <a:r>
              <a:rPr lang="en-US" altLang="ja-JP" sz="16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Π</a:t>
            </a:r>
            <a:endParaRPr kumimoji="1" lang="ja-JP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D86512CF-2921-884D-AE5B-E2ACA295B6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9882" y="939998"/>
            <a:ext cx="4333453" cy="3263504"/>
          </a:xfrm>
        </p:spPr>
        <p:txBody>
          <a:bodyPr/>
          <a:lstStyle/>
          <a:p>
            <a:pPr marL="342900" indent="-342900"/>
            <a:r>
              <a:rPr lang="ja-JP" altLang="en-US" sz="1800"/>
              <a:t>原点で球面をガウス平面に重ねる</a:t>
            </a:r>
            <a:endParaRPr lang="en-US" altLang="ja-JP" sz="1800" dirty="0"/>
          </a:p>
          <a:p>
            <a:pPr marL="342900" indent="-342900"/>
            <a:r>
              <a:rPr lang="ja-JP" altLang="en-US" sz="1800"/>
              <a:t>写像</a:t>
            </a:r>
            <a:r>
              <a:rPr lang="en-US" altLang="ja-JP" sz="1800" dirty="0"/>
              <a:t>Πv0</a:t>
            </a:r>
          </a:p>
          <a:p>
            <a:pPr marL="800100" lvl="1" indent="-342900"/>
            <a:r>
              <a:rPr lang="ja-JP" altLang="en-US"/>
              <a:t>北極点を除く任意の球面とガウス平面の点とを対応させる</a:t>
            </a:r>
            <a:endParaRPr lang="en-US" altLang="ja-JP" dirty="0"/>
          </a:p>
          <a:p>
            <a:pPr marL="342900" indent="-342900"/>
            <a:r>
              <a:rPr lang="ja-JP" altLang="en-US" sz="1800"/>
              <a:t>写像</a:t>
            </a:r>
            <a:r>
              <a:rPr lang="en-US" altLang="ja-JP" sz="1800" dirty="0"/>
              <a:t>Πv0</a:t>
            </a:r>
            <a:r>
              <a:rPr lang="ja-JP" altLang="en-US" sz="1800"/>
              <a:t>に拡張複素数を対応させる</a:t>
            </a:r>
            <a:endParaRPr lang="en-US" altLang="ja-JP" sz="1800" dirty="0"/>
          </a:p>
          <a:p>
            <a:pPr marL="800100" lvl="1" indent="-342900"/>
            <a:r>
              <a:rPr lang="ja-JP" altLang="en-US"/>
              <a:t>北極点と∞を対応させる</a:t>
            </a:r>
            <a:endParaRPr lang="en-US" altLang="ja-JP" dirty="0"/>
          </a:p>
          <a:p>
            <a:pPr marL="800100" lvl="1" indent="-342900"/>
            <a:r>
              <a:rPr lang="ja-JP" altLang="en-US"/>
              <a:t>こうすると球面で拡張複素数（つまり∞）を扱うことができる</a:t>
            </a:r>
            <a:endParaRPr lang="en-US" altLang="ja-JP" dirty="0"/>
          </a:p>
          <a:p>
            <a:pPr marL="342900" indent="-342900"/>
            <a:r>
              <a:rPr lang="ja-JP" altLang="en-US" sz="1800"/>
              <a:t>写像</a:t>
            </a:r>
            <a:r>
              <a:rPr lang="en-US" altLang="ja-JP" sz="1800" dirty="0" err="1"/>
              <a:t>Π</a:t>
            </a:r>
            <a:r>
              <a:rPr lang="ja-JP" altLang="en-US" sz="1800"/>
              <a:t>と一次分数変換を使って球面から球面への写像を定義できる！</a:t>
            </a:r>
            <a:endParaRPr lang="en-US" altLang="ja-JP" sz="1800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F99A8A75-FB1D-F749-ADCB-7E265013C2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22"/>
          <a:stretch/>
        </p:blipFill>
        <p:spPr>
          <a:xfrm>
            <a:off x="4857750" y="1093794"/>
            <a:ext cx="4042787" cy="3706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227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192DD8B-32E8-2842-95AE-1629866D8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群論に関して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2326294C-C9DB-3640-AED1-71430CDDF5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群論は別の「群論の気持ち」スライドを参照</a:t>
            </a:r>
          </a:p>
        </p:txBody>
      </p:sp>
    </p:spTree>
    <p:extLst>
      <p:ext uri="{BB962C8B-B14F-4D97-AF65-F5344CB8AC3E}">
        <p14:creationId xmlns:p14="http://schemas.microsoft.com/office/powerpoint/2010/main" val="36167961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5"/>
          <p:cNvSpPr txBox="1">
            <a:spLocks noGrp="1"/>
          </p:cNvSpPr>
          <p:nvPr>
            <p:ph type="body" idx="1"/>
          </p:nvPr>
        </p:nvSpPr>
        <p:spPr>
          <a:xfrm>
            <a:off x="628650" y="180952"/>
            <a:ext cx="7886700" cy="44517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lvl="0" indent="-361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AutoNum type="arabicPeriod"/>
            </a:pPr>
            <a:r>
              <a:rPr lang="fr-CA" altLang="ja" sz="3300" dirty="0"/>
              <a:t>PSL(2;C)</a:t>
            </a:r>
            <a:r>
              <a:rPr lang="ja-JP" altLang="en-US" sz="3300"/>
              <a:t>と</a:t>
            </a:r>
            <a:r>
              <a:rPr lang="en-US" altLang="ja-JP" sz="3300" dirty="0"/>
              <a:t>SL(2;C)</a:t>
            </a:r>
            <a:r>
              <a:rPr lang="ja-JP" altLang="en-US" sz="3300"/>
              <a:t>の関係性</a:t>
            </a:r>
            <a:endParaRPr lang="ja-JP" altLang="en-US" dirty="0"/>
          </a:p>
          <a:p>
            <a:pPr marL="914400" marR="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</a:pPr>
            <a:r>
              <a:rPr lang="ja-JP" altLang="en-US"/>
              <a:t>一次分数変換群</a:t>
            </a:r>
            <a:r>
              <a:rPr lang="en-US" altLang="ja-JP" dirty="0"/>
              <a:t>PSL</a:t>
            </a:r>
          </a:p>
          <a:p>
            <a:pPr lvl="2" indent="-342900">
              <a:lnSpc>
                <a:spcPct val="115000"/>
              </a:lnSpc>
              <a:spcBef>
                <a:spcPts val="0"/>
              </a:spcBef>
              <a:buSzPts val="1800"/>
              <a:buFont typeface="Arial"/>
              <a:buAutoNum type="arabicPeriod"/>
            </a:pPr>
            <a:r>
              <a:rPr lang="ja-JP" altLang="en-US"/>
              <a:t>定理</a:t>
            </a:r>
            <a:endParaRPr lang="en-US" altLang="ja-JP" dirty="0"/>
          </a:p>
          <a:p>
            <a:pPr lvl="2" indent="-342900">
              <a:lnSpc>
                <a:spcPct val="115000"/>
              </a:lnSpc>
              <a:spcBef>
                <a:spcPts val="0"/>
              </a:spcBef>
              <a:buSzPts val="1800"/>
              <a:buFont typeface="Arial"/>
              <a:buAutoNum type="arabicPeriod"/>
            </a:pPr>
            <a:r>
              <a:rPr lang="ja-JP" altLang="en-US"/>
              <a:t>群を成すことを示す</a:t>
            </a:r>
            <a:endParaRPr lang="en-US" altLang="ja-JP" dirty="0"/>
          </a:p>
          <a:p>
            <a:pPr lvl="1" indent="-342900">
              <a:lnSpc>
                <a:spcPct val="115000"/>
              </a:lnSpc>
              <a:spcBef>
                <a:spcPts val="0"/>
              </a:spcBef>
              <a:buSzPts val="1800"/>
              <a:buFont typeface="Arial"/>
              <a:buAutoNum type="arabicPeriod"/>
            </a:pPr>
            <a:r>
              <a:rPr lang="en-US" altLang="ja-JP" dirty="0"/>
              <a:t>Lem1.35 </a:t>
            </a:r>
            <a:r>
              <a:rPr lang="ja-JP" altLang="en-US"/>
              <a:t>写像・のリーマン球面への作用</a:t>
            </a:r>
            <a:endParaRPr lang="en-US" altLang="ja-JP" dirty="0"/>
          </a:p>
          <a:p>
            <a:pPr lvl="1" indent="-342900">
              <a:lnSpc>
                <a:spcPct val="115000"/>
              </a:lnSpc>
              <a:spcBef>
                <a:spcPts val="0"/>
              </a:spcBef>
              <a:buSzPts val="1800"/>
              <a:buFont typeface="Arial"/>
              <a:buAutoNum type="arabicPeriod"/>
            </a:pPr>
            <a:r>
              <a:rPr lang="ja-JP" altLang="en-US"/>
              <a:t>系</a:t>
            </a:r>
            <a:r>
              <a:rPr lang="en-US" altLang="ja-JP" dirty="0"/>
              <a:t>1.36</a:t>
            </a:r>
            <a:r>
              <a:rPr lang="ja-JP" altLang="en-US"/>
              <a:t> </a:t>
            </a:r>
            <a:r>
              <a:rPr lang="en-US" altLang="ja-JP" dirty="0"/>
              <a:t>PSL</a:t>
            </a:r>
            <a:r>
              <a:rPr lang="ja-JP" altLang="en-US"/>
              <a:t>は全単射</a:t>
            </a:r>
            <a:endParaRPr lang="en-US" altLang="ja-JP" dirty="0"/>
          </a:p>
          <a:p>
            <a:pPr lvl="1" indent="-342900">
              <a:lnSpc>
                <a:spcPct val="115000"/>
              </a:lnSpc>
              <a:spcBef>
                <a:spcPts val="0"/>
              </a:spcBef>
              <a:buSzPts val="1800"/>
              <a:buFont typeface="Arial"/>
              <a:buAutoNum type="arabicPeriod"/>
            </a:pPr>
            <a:r>
              <a:rPr lang="en-US" altLang="ja-JP" dirty="0"/>
              <a:t>Def 1.38 </a:t>
            </a:r>
            <a:r>
              <a:rPr lang="ja-JP" altLang="en-US"/>
              <a:t>準同型写像</a:t>
            </a:r>
            <a:endParaRPr lang="en-US" altLang="ja-JP" dirty="0"/>
          </a:p>
          <a:p>
            <a:pPr lvl="1" indent="-342900">
              <a:lnSpc>
                <a:spcPct val="115000"/>
              </a:lnSpc>
              <a:spcBef>
                <a:spcPts val="0"/>
              </a:spcBef>
              <a:buSzPts val="1800"/>
              <a:buFont typeface="Arial"/>
              <a:buAutoNum type="arabicPeriod"/>
            </a:pPr>
            <a:r>
              <a:rPr lang="en-US" altLang="ja-JP" dirty="0"/>
              <a:t>Def 1.41 </a:t>
            </a:r>
            <a:r>
              <a:rPr lang="ja-JP" altLang="en-US"/>
              <a:t>同型写像</a:t>
            </a:r>
            <a:br>
              <a:rPr lang="en-US" altLang="ja-JP" dirty="0"/>
            </a:br>
            <a:r>
              <a:rPr lang="ja-JP" altLang="en-US"/>
              <a:t>これらの定義・定理・補題・系を用いて</a:t>
            </a:r>
            <a:r>
              <a:rPr lang="en-US" altLang="ja-JP" dirty="0"/>
              <a:t>SL→PSL</a:t>
            </a:r>
            <a:r>
              <a:rPr lang="ja-JP" altLang="en-US"/>
              <a:t>の写像を考える</a:t>
            </a:r>
            <a:endParaRPr lang="en-US" altLang="ja-JP" dirty="0"/>
          </a:p>
          <a:p>
            <a:pPr lvl="1" indent="-342900">
              <a:lnSpc>
                <a:spcPct val="115000"/>
              </a:lnSpc>
              <a:spcBef>
                <a:spcPts val="0"/>
              </a:spcBef>
              <a:buSzPts val="1800"/>
              <a:buFont typeface="Arial"/>
              <a:buAutoNum type="arabicPeriod"/>
            </a:pPr>
            <a:r>
              <a:rPr lang="en-US" altLang="ja-JP" dirty="0" err="1"/>
              <a:t>Lem</a:t>
            </a:r>
            <a:r>
              <a:rPr lang="en-US" altLang="ja-JP" dirty="0"/>
              <a:t> 1.43 </a:t>
            </a:r>
            <a:r>
              <a:rPr lang="ja-JP" altLang="en-US"/>
              <a:t>写像</a:t>
            </a:r>
            <a:r>
              <a:rPr lang="en-US" altLang="ja-JP" dirty="0" err="1"/>
              <a:t>φ</a:t>
            </a:r>
            <a:r>
              <a:rPr lang="ja-JP" altLang="en-US"/>
              <a:t>は準同型写像</a:t>
            </a:r>
            <a:endParaRPr lang="en-US" altLang="ja-JP" dirty="0"/>
          </a:p>
          <a:p>
            <a:pPr lvl="1" indent="-342900">
              <a:lnSpc>
                <a:spcPct val="115000"/>
              </a:lnSpc>
              <a:spcBef>
                <a:spcPts val="0"/>
              </a:spcBef>
              <a:buSzPts val="1800"/>
              <a:buFont typeface="Arial"/>
              <a:buAutoNum type="arabicPeriod"/>
            </a:pPr>
            <a:r>
              <a:rPr lang="en-US" altLang="ja-JP" dirty="0" err="1"/>
              <a:t>Lem</a:t>
            </a:r>
            <a:r>
              <a:rPr lang="en-US" altLang="ja-JP" dirty="0"/>
              <a:t> 1.44 </a:t>
            </a:r>
            <a:r>
              <a:rPr lang="ja-JP" altLang="en-US"/>
              <a:t>写像</a:t>
            </a:r>
            <a:r>
              <a:rPr lang="en-US" altLang="ja-JP" dirty="0" err="1"/>
              <a:t>φ</a:t>
            </a:r>
            <a:r>
              <a:rPr lang="ja-JP" altLang="en-US"/>
              <a:t>は全射．また</a:t>
            </a:r>
            <a:r>
              <a:rPr lang="en-US" altLang="ja-JP" dirty="0" err="1"/>
              <a:t>φ</a:t>
            </a:r>
            <a:r>
              <a:rPr lang="en-US" altLang="ja-JP" dirty="0"/>
              <a:t>(A)=</a:t>
            </a:r>
            <a:r>
              <a:rPr lang="en-US" altLang="ja-JP" dirty="0" err="1"/>
              <a:t>φ</a:t>
            </a:r>
            <a:r>
              <a:rPr lang="en-US" altLang="ja-JP" dirty="0"/>
              <a:t>(B) =&gt; A=B or A=-B</a:t>
            </a:r>
            <a:br>
              <a:rPr lang="en-US" altLang="ja-JP" dirty="0"/>
            </a:br>
            <a:r>
              <a:rPr lang="ja-JP" altLang="en-US"/>
              <a:t>つまり，</a:t>
            </a:r>
            <a:r>
              <a:rPr lang="en-US" altLang="ja-JP" dirty="0"/>
              <a:t>PSL</a:t>
            </a:r>
            <a:r>
              <a:rPr lang="ja-JP" altLang="en-US"/>
              <a:t>は</a:t>
            </a:r>
            <a:r>
              <a:rPr lang="en-US" altLang="ja-JP" dirty="0"/>
              <a:t>SL</a:t>
            </a:r>
            <a:r>
              <a:rPr lang="ja-JP" altLang="en-US"/>
              <a:t>で</a:t>
            </a:r>
            <a:r>
              <a:rPr lang="en-US" altLang="ja-JP" dirty="0"/>
              <a:t>±</a:t>
            </a:r>
            <a:r>
              <a:rPr lang="ja-JP" altLang="en-US"/>
              <a:t>を同一視したものである．</a:t>
            </a:r>
            <a:br>
              <a:rPr lang="en-US" altLang="ja-JP" dirty="0"/>
            </a:br>
            <a:r>
              <a:rPr lang="ja-JP" altLang="en-US"/>
              <a:t>ちなみ</a:t>
            </a:r>
            <a:r>
              <a:rPr lang="en-US" altLang="ja-JP" dirty="0"/>
              <a:t>SL</a:t>
            </a:r>
            <a:r>
              <a:rPr lang="ja-JP" altLang="en-US"/>
              <a:t>上の同値関係における同値類に群を与えたもの．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1702810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コンテンツ プレースホルダー 2">
                <a:extLst>
                  <a:ext uri="{FF2B5EF4-FFF2-40B4-BE49-F238E27FC236}">
                    <a16:creationId xmlns:a16="http://schemas.microsoft.com/office/drawing/2014/main" id="{16C94413-9A3E-3B4C-A737-9F789FDBF66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8650" y="1268044"/>
                <a:ext cx="7672668" cy="301708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>
                  <a:buClrTx/>
                  <a:buNone/>
                  <a:defRPr/>
                </a:pPr>
                <a14:m>
                  <m:oMath xmlns:m="http://schemas.openxmlformats.org/officeDocument/2006/math">
                    <m:r>
                      <a:rPr lang="en-US" altLang="ja-JP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ja-JP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ja-JP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ja-JP" i="1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ja-JP" i="1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  <m:r>
                      <a:rPr lang="en-US" altLang="ja-JP" i="1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,</m:t>
                    </m:r>
                    <m:r>
                      <a:rPr kumimoji="1" lang="en-US" altLang="ja-JP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游ゴシック" panose="020B0400000000000000" pitchFamily="34" charset="-128"/>
                        <a:cs typeface="Times New Roman" panose="02020603050405020304" pitchFamily="18" charset="0"/>
                      </a:rPr>
                      <m:t>𝑧</m:t>
                    </m:r>
                    <m:r>
                      <a:rPr kumimoji="1" lang="en-US" altLang="ja-JP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游ゴシック" panose="020B0400000000000000" pitchFamily="34" charset="-128"/>
                        <a:cs typeface="Times New Roman" panose="02020603050405020304" pitchFamily="18" charset="0"/>
                      </a:rPr>
                      <m:t>=</m:t>
                    </m:r>
                    <m:r>
                      <a:rPr kumimoji="1" lang="en-US" altLang="ja-JP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游ゴシック" panose="020B0400000000000000" pitchFamily="34" charset="-128"/>
                        <a:cs typeface="Times New Roman" panose="02020603050405020304" pitchFamily="18" charset="0"/>
                      </a:rPr>
                      <m:t>𝑥</m:t>
                    </m:r>
                    <m:r>
                      <a:rPr kumimoji="1" lang="en-US" altLang="ja-JP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游ゴシック" panose="020B0400000000000000" pitchFamily="34" charset="-128"/>
                        <a:cs typeface="Times New Roman" panose="02020603050405020304" pitchFamily="18" charset="0"/>
                      </a:rPr>
                      <m:t>+</m:t>
                    </m:r>
                    <m:r>
                      <a:rPr kumimoji="1" lang="en-US" altLang="ja-JP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游ゴシック" panose="020B0400000000000000" pitchFamily="34" charset="-128"/>
                        <a:cs typeface="Times New Roman" panose="02020603050405020304" pitchFamily="18" charset="0"/>
                      </a:rPr>
                      <m:t>𝑖𝑦</m:t>
                    </m:r>
                    <m:r>
                      <a:rPr kumimoji="1" lang="en-US" altLang="ja-JP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游ゴシック" panose="020B0400000000000000" pitchFamily="34" charset="-128"/>
                        <a:cs typeface="Times New Roman" panose="02020603050405020304" pitchFamily="18" charset="0"/>
                      </a:rPr>
                      <m:t>(∈</m:t>
                    </m:r>
                    <m:r>
                      <a:rPr kumimoji="1" lang="en-US" altLang="ja-JP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ℂ</m:t>
                    </m:r>
                    <m:r>
                      <a:rPr kumimoji="1" lang="en-US" altLang="ja-JP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游ゴシック" panose="020B0400000000000000" pitchFamily="34" charset="-128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kumimoji="1" lang="ja-JP" altLang="en-US" sz="2800" b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游ゴシック" panose="020B0400000000000000" pitchFamily="34" charset="-128"/>
                    <a:cs typeface="Times New Roman" panose="02020603050405020304" pitchFamily="18" charset="0"/>
                  </a:rPr>
                  <a:t>とする</a:t>
                </a:r>
                <a:endParaRPr kumimoji="1" lang="en-US" altLang="ja-JP" sz="2800" b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游ゴシック" panose="020B0400000000000000" pitchFamily="34" charset="-128"/>
                  <a:cs typeface="Times New Roman" panose="02020603050405020304" pitchFamily="18" charset="0"/>
                </a:endParaRPr>
              </a:p>
              <a:p>
                <a:pPr marL="228600" marR="0" lvl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1" lang="en-US" altLang="ja-JP" sz="2800" b="0" i="1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游ゴシック" panose="020B0400000000000000" pitchFamily="34" charset="-128"/>
                    <a:cs typeface="Times New Roman" panose="02020603050405020304" pitchFamily="18" charset="0"/>
                  </a:rPr>
                  <a:t>def</a:t>
                </a:r>
                <a:r>
                  <a:rPr kumimoji="1" lang="en-US" altLang="ja-JP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effectLst/>
                    <a:uLnTx/>
                    <a:uFillTx/>
                    <a:latin typeface="游ゴシック" panose="020F0502020204030204"/>
                    <a:ea typeface="游ゴシック" panose="020B0400000000000000" pitchFamily="34" charset="-128"/>
                    <a:cs typeface="+mn-cs"/>
                  </a:rPr>
                  <a:t>  </a:t>
                </a:r>
                <a:r>
                  <a:rPr kumimoji="1" lang="ja-JP" altLang="en-US" sz="28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effectLst/>
                    <a:uLnTx/>
                    <a:uFillTx/>
                    <a:latin typeface="游ゴシック" panose="020F0502020204030204"/>
                    <a:ea typeface="游ゴシック" panose="020B0400000000000000" pitchFamily="34" charset="-128"/>
                    <a:cs typeface="+mn-cs"/>
                  </a:rPr>
                  <a:t>複素共役</a:t>
                </a:r>
                <a:r>
                  <a:rPr kumimoji="1" lang="en-US" altLang="ja-JP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effectLst/>
                    <a:uLnTx/>
                    <a:uFillTx/>
                    <a:latin typeface="游ゴシック" panose="020F0502020204030204"/>
                    <a:ea typeface="游ゴシック" panose="020B0400000000000000" pitchFamily="34" charset="-128"/>
                    <a:cs typeface="+mn-cs"/>
                  </a:rPr>
                  <a:t> </a:t>
                </a:r>
                <a:r>
                  <a:rPr kumimoji="1" lang="en-US" altLang="ja-JP" sz="1600" b="0" i="1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游ゴシック" panose="020B0400000000000000" pitchFamily="34" charset="-128"/>
                    <a:cs typeface="Times New Roman" panose="02020603050405020304" pitchFamily="18" charset="0"/>
                  </a:rPr>
                  <a:t>complex conjugate</a:t>
                </a:r>
              </a:p>
              <a:p>
                <a:pPr marL="685800" marR="0" lvl="1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kumimoji="1" lang="en-US" altLang="ja-JP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barPr>
                      <m:e>
                        <m:r>
                          <a:rPr kumimoji="1" lang="en-US" altLang="ja-JP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𝑧</m:t>
                        </m:r>
                      </m:e>
                    </m:bar>
                    <m:r>
                      <a:rPr kumimoji="1" lang="en-US" altLang="ja-JP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r>
                      <a:rPr kumimoji="1" lang="en-US" altLang="ja-JP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𝑥</m:t>
                    </m:r>
                    <m:r>
                      <a:rPr kumimoji="1" lang="en-US" altLang="ja-JP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 −</m:t>
                    </m:r>
                    <m:r>
                      <a:rPr kumimoji="1" lang="en-US" altLang="ja-JP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𝑖𝑦</m:t>
                    </m:r>
                  </m:oMath>
                </a14:m>
                <a:endParaRPr kumimoji="1" lang="en-US" altLang="ja-JP" sz="24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游ゴシック" panose="020F0502020204030204"/>
                  <a:ea typeface="游ゴシック" panose="020B0400000000000000" pitchFamily="34" charset="-128"/>
                  <a:cs typeface="+mn-cs"/>
                </a:endParaRPr>
              </a:p>
              <a:p>
                <a:pPr marL="228600" marR="0" lvl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1" lang="en-US" altLang="ja-JP" sz="2800" b="0" i="1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游ゴシック" panose="020B0400000000000000" pitchFamily="34" charset="-128"/>
                    <a:cs typeface="Times New Roman" panose="02020603050405020304" pitchFamily="18" charset="0"/>
                  </a:rPr>
                  <a:t>def</a:t>
                </a:r>
                <a:r>
                  <a:rPr kumimoji="1" lang="en-US" altLang="ja-JP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effectLst/>
                    <a:uLnTx/>
                    <a:uFillTx/>
                    <a:latin typeface="游ゴシック" panose="020F0502020204030204"/>
                    <a:ea typeface="游ゴシック" panose="020B0400000000000000" pitchFamily="34" charset="-128"/>
                    <a:cs typeface="+mn-cs"/>
                  </a:rPr>
                  <a:t>  </a:t>
                </a:r>
                <a:r>
                  <a:rPr kumimoji="1" lang="ja-JP" altLang="en-US" sz="28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effectLst/>
                    <a:uLnTx/>
                    <a:uFillTx/>
                    <a:latin typeface="游ゴシック" panose="020F0502020204030204"/>
                    <a:ea typeface="游ゴシック" panose="020B0400000000000000" pitchFamily="34" charset="-128"/>
                    <a:cs typeface="+mn-cs"/>
                  </a:rPr>
                  <a:t>絶対値</a:t>
                </a:r>
                <a:r>
                  <a:rPr kumimoji="1" lang="en-US" altLang="ja-JP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effectLst/>
                    <a:uLnTx/>
                    <a:uFillTx/>
                    <a:latin typeface="游ゴシック" panose="020F0502020204030204"/>
                    <a:ea typeface="游ゴシック" panose="020B0400000000000000" pitchFamily="34" charset="-128"/>
                    <a:cs typeface="+mn-cs"/>
                  </a:rPr>
                  <a:t> </a:t>
                </a:r>
                <a:r>
                  <a:rPr kumimoji="1" lang="en-US" altLang="ja-JP" sz="1600" b="0" i="1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游ゴシック" panose="020B0400000000000000" pitchFamily="34" charset="-128"/>
                    <a:cs typeface="Times New Roman" panose="02020603050405020304" pitchFamily="18" charset="0"/>
                  </a:rPr>
                  <a:t>absolute value</a:t>
                </a:r>
              </a:p>
              <a:p>
                <a:pPr lvl="1">
                  <a:buClrTx/>
                  <a:defRPr/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kumimoji="1" lang="en-US" altLang="ja-JP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kumimoji="1" lang="en-US" altLang="ja-JP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𝑧</m:t>
                        </m:r>
                      </m:e>
                    </m:d>
                    <m:r>
                      <a:rPr kumimoji="1" lang="en-US" altLang="ja-JP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 </m:t>
                    </m:r>
                    <m:rad>
                      <m:radPr>
                        <m:degHide m:val="on"/>
                        <m:ctrlPr>
                          <a:rPr kumimoji="1" lang="en-US" altLang="ja-JP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kumimoji="1" lang="en-US" altLang="ja-JP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ysClr val="windowText" lastClr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1" lang="en-US" altLang="ja-JP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ysClr val="windowText" lastClr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𝑥</m:t>
                            </m:r>
                          </m:e>
                          <m:sup>
                            <m:r>
                              <a:rPr kumimoji="1" lang="en-US" altLang="ja-JP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ysClr val="windowText" lastClr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2</m:t>
                            </m:r>
                          </m:sup>
                        </m:sSup>
                        <m:r>
                          <a:rPr kumimoji="1" lang="en-US" altLang="ja-JP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+ </m:t>
                        </m:r>
                        <m:sSup>
                          <m:sSupPr>
                            <m:ctrlPr>
                              <a:rPr kumimoji="1" lang="en-US" altLang="ja-JP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ysClr val="windowText" lastClr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1" lang="en-US" altLang="ja-JP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ysClr val="windowText" lastClr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𝑦</m:t>
                            </m:r>
                          </m:e>
                          <m:sup>
                            <m:r>
                              <a:rPr kumimoji="1" lang="en-US" altLang="ja-JP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ysClr val="windowText" lastClr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2</m:t>
                            </m:r>
                          </m:sup>
                        </m:sSup>
                      </m:e>
                    </m:rad>
                    <m:r>
                      <a:rPr kumimoji="1" lang="en-US" altLang="ja-JP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r>
                      <a:rPr kumimoji="1" lang="en-US" altLang="ja-JP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𝑧</m:t>
                    </m:r>
                    <m:bar>
                      <m:barPr>
                        <m:pos m:val="top"/>
                        <m:ctrlPr>
                          <a:rPr lang="en-US" altLang="ja-JP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altLang="ja-JP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bar>
                  </m:oMath>
                </a14:m>
                <a:endParaRPr kumimoji="1" lang="en-US" altLang="ja-JP" sz="24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游ゴシック" panose="020F0502020204030204"/>
                  <a:ea typeface="游ゴシック" panose="020B0400000000000000" pitchFamily="34" charset="-128"/>
                  <a:cs typeface="+mn-cs"/>
                </a:endParaRPr>
              </a:p>
            </p:txBody>
          </p:sp>
        </mc:Choice>
        <mc:Fallback xmlns="">
          <p:sp>
            <p:nvSpPr>
              <p:cNvPr id="4" name="コンテンツ プレースホルダー 2">
                <a:extLst>
                  <a:ext uri="{FF2B5EF4-FFF2-40B4-BE49-F238E27FC236}">
                    <a16:creationId xmlns:a16="http://schemas.microsoft.com/office/drawing/2014/main" id="{16C94413-9A3E-3B4C-A737-9F789FDBF6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1268044"/>
                <a:ext cx="7672668" cy="3017085"/>
              </a:xfrm>
              <a:prstGeom prst="rect">
                <a:avLst/>
              </a:prstGeom>
              <a:blipFill>
                <a:blip r:embed="rId2"/>
                <a:stretch>
                  <a:fillRect l="-1488" t="-336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Google Shape;147;p28">
            <a:extLst>
              <a:ext uri="{FF2B5EF4-FFF2-40B4-BE49-F238E27FC236}">
                <a16:creationId xmlns:a16="http://schemas.microsoft.com/office/drawing/2014/main" id="{820E4B0E-4E69-3543-B426-82683805FAE4}"/>
              </a:ext>
            </a:extLst>
          </p:cNvPr>
          <p:cNvSpPr txBox="1">
            <a:spLocks/>
          </p:cNvSpPr>
          <p:nvPr/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ja-JP" altLang="en-US" sz="1800"/>
              <a:t>複素数の基礎</a:t>
            </a:r>
            <a:endParaRPr lang="en-US" altLang="ja-JP" sz="1800" dirty="0"/>
          </a:p>
          <a:p>
            <a:pPr algn="l"/>
            <a:r>
              <a:rPr lang="ja-JP" altLang="en-US" sz="2800"/>
              <a:t>複素共役・絶対値</a:t>
            </a:r>
            <a:endParaRPr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93167173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7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dirty="0"/>
              <a:t>一次分数変換群~</a:t>
            </a:r>
            <a:r>
              <a:rPr lang="ja-JP" altLang="en-US"/>
              <a:t>合成</a:t>
            </a:r>
            <a:r>
              <a:rPr lang="ja" dirty="0"/>
              <a:t>~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9" name="Google Shape;419;p73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28650" y="1369219"/>
                <a:ext cx="7886700" cy="3263400"/>
              </a:xfrm>
              <a:prstGeom prst="rect">
                <a:avLst/>
              </a:prstGeom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lvl="0" indent="0" algn="l" rtl="0">
                  <a:spcBef>
                    <a:spcPts val="800"/>
                  </a:spcBef>
                  <a:spcAft>
                    <a:spcPts val="0"/>
                  </a:spcAft>
                  <a:buNone/>
                </a:pPr>
                <a:r>
                  <a:rPr lang="ja-JP" altLang="en-US" dirty="0"/>
                  <a:t>登場人物「</a:t>
                </a:r>
                <a:r>
                  <a:rPr lang="fr-CA" altLang="ja" dirty="0"/>
                  <a:t>PSL(2;C)</a:t>
                </a:r>
                <a:r>
                  <a:rPr lang="ja" altLang="fr-CA" dirty="0"/>
                  <a:t>：</a:t>
                </a:r>
                <a:r>
                  <a:rPr lang="ja-JP" altLang="en-US" dirty="0"/>
                  <a:t>一時分数変換全体の集合」</a:t>
                </a:r>
              </a:p>
              <a:p>
                <a:pPr marL="0" lvl="0" indent="0" algn="l" rtl="0">
                  <a:spcBef>
                    <a:spcPts val="800"/>
                  </a:spcBef>
                  <a:spcAft>
                    <a:spcPts val="0"/>
                  </a:spcAft>
                  <a:buNone/>
                </a:pPr>
                <a:r>
                  <a:rPr lang="ja-JP" altLang="en-US" dirty="0"/>
                  <a:t>定義</a:t>
                </a:r>
                <a:r>
                  <a:rPr lang="en-US" altLang="ja-JP" dirty="0"/>
                  <a:t>1.33</a:t>
                </a:r>
                <a:endParaRPr lang="ja-JP" altLang="en-US" dirty="0"/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l-GR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ja-JP" altLang="en-US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ja-JP" altLang="en-US" b="0" i="1" smtClean="0">
                          <a:latin typeface="Cambria Math" panose="02040503050406030204" pitchFamily="18" charset="0"/>
                        </a:rPr>
                        <m:t>𝑃𝑆𝐿</m:t>
                      </m:r>
                      <m:d>
                        <m:dPr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2;</m:t>
                          </m:r>
                          <m:r>
                            <a:rPr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ℂ</m:t>
                          </m:r>
                        </m:e>
                      </m:d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l-GR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ja-JP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el-GR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US" dirty="0"/>
              </a:p>
              <a:p>
                <a:pPr marL="0" lvl="0" indent="0">
                  <a:buNone/>
                </a:pPr>
                <a:r>
                  <a:rPr lang="en-US" dirty="0"/>
                  <a:t>PSL</a:t>
                </a:r>
                <a:r>
                  <a:rPr lang="ja-JP" altLang="en-US"/>
                  <a:t>の合成は</a:t>
                </a:r>
                <a:r>
                  <a:rPr lang="en-US" altLang="ja-JP" dirty="0"/>
                  <a:t>PSL</a:t>
                </a:r>
                <a:r>
                  <a:rPr lang="ja-JP" altLang="en-US"/>
                  <a:t>であるということ．</a:t>
                </a:r>
                <a:endParaRPr dirty="0"/>
              </a:p>
            </p:txBody>
          </p:sp>
        </mc:Choice>
        <mc:Fallback xmlns="">
          <p:sp>
            <p:nvSpPr>
              <p:cNvPr id="419" name="Google Shape;419;p73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28650" y="1369219"/>
                <a:ext cx="7886700" cy="3263400"/>
              </a:xfrm>
              <a:prstGeom prst="rect">
                <a:avLst/>
              </a:prstGeom>
              <a:blipFill>
                <a:blip r:embed="rId3"/>
                <a:stretch>
                  <a:fillRect l="-112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74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一次分数変換群~群~</a:t>
            </a: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5" name="Google Shape;425;p74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28650" y="1369219"/>
                <a:ext cx="7886700" cy="3263400"/>
              </a:xfrm>
              <a:prstGeom prst="rect">
                <a:avLst/>
              </a:prstGeom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lvl="0" indent="0" algn="l" rtl="0">
                  <a:spcBef>
                    <a:spcPts val="800"/>
                  </a:spcBef>
                  <a:spcAft>
                    <a:spcPts val="0"/>
                  </a:spcAft>
                  <a:buNone/>
                </a:pPr>
                <a:r>
                  <a:rPr lang="ja-JP" altLang="en-US" dirty="0"/>
                  <a:t>定理</a:t>
                </a:r>
                <a:r>
                  <a:rPr lang="en-US" altLang="ja-JP" dirty="0"/>
                  <a:t>1.34</a:t>
                </a:r>
                <a:endParaRPr lang="ja-JP" altLang="en-US" dirty="0"/>
              </a:p>
              <a:p>
                <a:pPr marL="0" lvl="0" indent="0" algn="l" rtl="0">
                  <a:spcBef>
                    <a:spcPts val="80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ja-JP" alt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𝑆𝐿</m:t>
                      </m:r>
                      <m:d>
                        <m:dPr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2;</m:t>
                          </m:r>
                          <m:r>
                            <a:rPr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ℂ</m:t>
                          </m:r>
                        </m:e>
                      </m:d>
                      <m:r>
                        <a:rPr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∙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ja-JP" altLang="en-US" i="1">
                          <a:latin typeface="Cambria Math" panose="02040503050406030204" pitchFamily="18" charset="0"/>
                        </a:rPr>
                        <m:t>は</m:t>
                      </m:r>
                      <m:r>
                        <a:rPr lang="ja-JP" altLang="en-US" i="1" smtClean="0">
                          <a:latin typeface="Cambria Math" panose="02040503050406030204" pitchFamily="18" charset="0"/>
                        </a:rPr>
                        <m:t>群</m:t>
                      </m:r>
                      <m:r>
                        <a:rPr lang="ja-JP" altLang="en-US" i="1" smtClean="0">
                          <a:latin typeface="Cambria Math" panose="02040503050406030204" pitchFamily="18" charset="0"/>
                        </a:rPr>
                        <m:t>をなす</m:t>
                      </m:r>
                    </m:oMath>
                  </m:oMathPara>
                </a14:m>
                <a:endParaRPr lang="ja-JP" altLang="en-US" dirty="0"/>
              </a:p>
              <a:p>
                <a:pPr marL="0" lvl="0" indent="0" algn="l" rtl="0">
                  <a:spcBef>
                    <a:spcPts val="800"/>
                  </a:spcBef>
                  <a:spcAft>
                    <a:spcPts val="0"/>
                  </a:spcAft>
                  <a:buNone/>
                </a:pPr>
                <a:r>
                  <a:rPr lang="ja-JP" altLang="en-US" dirty="0"/>
                  <a:t>示す</a:t>
                </a:r>
              </a:p>
              <a:p>
                <a:pPr marL="457200" lvl="0" indent="-317500" algn="l" rtl="0">
                  <a:spcBef>
                    <a:spcPts val="800"/>
                  </a:spcBef>
                  <a:spcAft>
                    <a:spcPts val="0"/>
                  </a:spcAft>
                  <a:buSzPts val="1400"/>
                  <a:buChar char="-"/>
                </a:pPr>
                <a:r>
                  <a:rPr lang="ja-JP" altLang="en-US"/>
                  <a:t>結合則</a:t>
                </a:r>
                <a:br>
                  <a:rPr lang="en-US" altLang="ja-JP" dirty="0"/>
                </a:br>
                <a:r>
                  <a:rPr lang="en-US" altLang="ja-JP" dirty="0"/>
                  <a:t>PSL</a:t>
                </a:r>
                <a:r>
                  <a:rPr lang="ja-JP" altLang="en-US"/>
                  <a:t>の性質から成立</a:t>
                </a:r>
                <a:endParaRPr lang="en-US" altLang="ja-JP" dirty="0"/>
              </a:p>
              <a:p>
                <a:pPr marL="457200" lvl="0" indent="-317500" algn="l" rtl="0">
                  <a:spcBef>
                    <a:spcPts val="800"/>
                  </a:spcBef>
                  <a:spcAft>
                    <a:spcPts val="0"/>
                  </a:spcAft>
                  <a:buSzPts val="1400"/>
                  <a:buChar char="-"/>
                </a:pPr>
                <a:r>
                  <a:rPr lang="ja-JP" altLang="en-US"/>
                  <a:t>単位元</a:t>
                </a:r>
                <a:br>
                  <a:rPr lang="en-US" altLang="ja-JP" dirty="0"/>
                </a:br>
                <a:r>
                  <a:rPr lang="ja-JP" altLang="en-US"/>
                  <a:t>恒</a:t>
                </a:r>
                <a:r>
                  <a:rPr lang="ja-JP" altLang="en-US" dirty="0"/>
                  <a:t>等写像（対応とかの話とか挟めそう）</a:t>
                </a:r>
              </a:p>
              <a:p>
                <a:pPr marL="457200" lvl="0" indent="-317500" algn="l" rtl="0">
                  <a:spcBef>
                    <a:spcPts val="0"/>
                  </a:spcBef>
                  <a:spcAft>
                    <a:spcPts val="0"/>
                  </a:spcAft>
                  <a:buSzPts val="1400"/>
                  <a:buChar char="-"/>
                </a:pPr>
                <a:r>
                  <a:rPr lang="ja-JP" altLang="en-US"/>
                  <a:t>逆元</a:t>
                </a:r>
                <a:br>
                  <a:rPr lang="en-US" altLang="ja-JP" dirty="0"/>
                </a:br>
                <a:r>
                  <a:rPr lang="en-US" altLang="ja-JP" dirty="0"/>
                  <a:t>PSL</a:t>
                </a:r>
                <a:r>
                  <a:rPr lang="ja-JP" altLang="en-US"/>
                  <a:t>には逆行列が存在する</a:t>
                </a:r>
                <a:endParaRPr dirty="0"/>
              </a:p>
            </p:txBody>
          </p:sp>
        </mc:Choice>
        <mc:Fallback xmlns="">
          <p:sp>
            <p:nvSpPr>
              <p:cNvPr id="425" name="Google Shape;425;p74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28650" y="1369219"/>
                <a:ext cx="7886700" cy="3263400"/>
              </a:xfrm>
              <a:prstGeom prst="rect">
                <a:avLst/>
              </a:prstGeom>
              <a:blipFill>
                <a:blip r:embed="rId3"/>
                <a:stretch>
                  <a:fillRect l="-112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74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/>
              <a:t>リーマン球面への作用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5" name="Google Shape;425;p74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28650" y="1369219"/>
                <a:ext cx="7886700" cy="3263400"/>
              </a:xfrm>
              <a:prstGeom prst="rect">
                <a:avLst/>
              </a:prstGeom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lvl="0" indent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ja-JP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  <m:r>
                      <a:rPr lang="el-GR" altLang="ja-JP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𝑃𝑆𝐿</m:t>
                    </m:r>
                    <m:d>
                      <m:dPr>
                        <m:ctrlPr>
                          <a:rPr lang="en-US" altLang="ja-JP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2;</m:t>
                        </m:r>
                        <m:r>
                          <a:rPr lang="en-US" altLang="ja-JP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ℂ</m:t>
                        </m:r>
                      </m:e>
                    </m:d>
                    <m:r>
                      <a:rPr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l-GR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l-GR" altLang="ja-JP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altLang="ja-JP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ℂ</m:t>
                        </m:r>
                      </m:e>
                      <m:sub>
                        <m:r>
                          <a:rPr lang="el-GR" altLang="ja-JP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</m:sSub>
                    <m:r>
                      <a:rPr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l-GR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  <m:r>
                      <a:rPr lang="el-GR" altLang="ja-JP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≔</m:t>
                    </m:r>
                    <m:r>
                      <m:rPr>
                        <m:sty m:val="p"/>
                      </m:rPr>
                      <a:rPr lang="el-GR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en-US" altLang="ja-JP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ja-JP" altLang="en-US" b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とする</a:t>
                </a:r>
                <a:endParaRPr lang="en-US" altLang="ja-JP" b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lvl="0" indent="0">
                  <a:buNone/>
                </a:pPr>
                <a:endParaRPr lang="en-US" altLang="ja-JP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lvl="0" indent="0">
                  <a:buNone/>
                </a:pPr>
                <a14:m>
                  <m:oMath xmlns:m="http://schemas.openxmlformats.org/officeDocument/2006/math">
                    <m:r>
                      <a:rPr lang="ja-JP" alt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・</m:t>
                    </m:r>
                    <m:r>
                      <a:rPr lang="en-US" altLang="ja-JP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𝑃𝑆𝐿</m:t>
                    </m:r>
                    <m:d>
                      <m:dPr>
                        <m:ctrlPr>
                          <a:rPr lang="en-US" altLang="ja-JP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2;</m:t>
                        </m:r>
                        <m: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ℂ</m:t>
                        </m:r>
                      </m:e>
                    </m:d>
                    <m:r>
                      <a:rPr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l-GR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ℂ</m:t>
                        </m:r>
                      </m:e>
                      <m:sub>
                        <m:r>
                          <a:rPr lang="el-GR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</m:sSub>
                    <m:r>
                      <a:rPr lang="el-GR" altLang="ja-JP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l-GR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ℂ</m:t>
                        </m:r>
                      </m:e>
                      <m:sub>
                        <m:r>
                          <a:rPr lang="el-GR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</m:sSub>
                  </m:oMath>
                </a14:m>
                <a:r>
                  <a:rPr lang="en-US" dirty="0" err="1"/>
                  <a:t>は</a:t>
                </a:r>
                <a:r>
                  <a:rPr lang="en-US" altLang="ja-JP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𝑃𝑆𝐿</m:t>
                    </m:r>
                    <m:d>
                      <m:dPr>
                        <m:ctrlP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2;</m:t>
                        </m:r>
                        <m: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ℂ</m:t>
                        </m:r>
                      </m:e>
                    </m:d>
                    <m:r>
                      <a:rPr lang="en-US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のリ</a:t>
                </a:r>
                <a:r>
                  <a:rPr lang="en-US" dirty="0" err="1"/>
                  <a:t>ーマン球面</a:t>
                </a:r>
                <a:r>
                  <a:rPr lang="el-GR" altLang="ja-JP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ℂ</m:t>
                        </m:r>
                      </m:e>
                      <m:sub>
                        <m:r>
                          <a:rPr lang="el-GR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</m:sSub>
                  </m:oMath>
                </a14:m>
                <a:r>
                  <a:rPr lang="en-US" dirty="0"/>
                  <a:t>への作用を定める．</a:t>
                </a:r>
                <a:br>
                  <a:rPr lang="en-US" dirty="0"/>
                </a:br>
                <a:endParaRPr dirty="0"/>
              </a:p>
            </p:txBody>
          </p:sp>
        </mc:Choice>
        <mc:Fallback xmlns="">
          <p:sp>
            <p:nvSpPr>
              <p:cNvPr id="425" name="Google Shape;425;p74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28650" y="1369219"/>
                <a:ext cx="7886700" cy="3263400"/>
              </a:xfrm>
              <a:prstGeom prst="rect">
                <a:avLst/>
              </a:prstGeom>
              <a:blipFill>
                <a:blip r:embed="rId3"/>
                <a:stretch>
                  <a:fillRect l="-112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889433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74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/>
              <a:t>一次分数変換は全単射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5" name="Google Shape;425;p74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28650" y="1369219"/>
                <a:ext cx="7886700" cy="3263400"/>
              </a:xfrm>
              <a:prstGeom prst="rect">
                <a:avLst/>
              </a:prstGeom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lvl="0" indent="0" algn="l" rtl="0">
                  <a:spcBef>
                    <a:spcPts val="800"/>
                  </a:spcBef>
                  <a:spcAft>
                    <a:spcPts val="0"/>
                  </a:spcAft>
                  <a:buNone/>
                </a:pPr>
                <a:r>
                  <a:rPr lang="ja-JP" altLang="en-US"/>
                  <a:t>系</a:t>
                </a:r>
                <a:r>
                  <a:rPr lang="en-US" altLang="ja-JP" dirty="0"/>
                  <a:t> 1.36</a:t>
                </a:r>
                <a:r>
                  <a:rPr lang="ja-JP" altLang="en-US"/>
                  <a:t> 一次分数変換は全単射である</a:t>
                </a:r>
                <a:endParaRPr lang="en-US" altLang="ja-JP" dirty="0"/>
              </a:p>
              <a:p>
                <a:pPr marL="0" lvl="0" indent="0" algn="l" rtl="0">
                  <a:spcBef>
                    <a:spcPts val="800"/>
                  </a:spcBef>
                  <a:spcAft>
                    <a:spcPts val="0"/>
                  </a:spcAft>
                  <a:buNone/>
                </a:pPr>
                <a:endParaRPr lang="en-US" altLang="ja-JP" dirty="0"/>
              </a:p>
              <a:p>
                <a:pPr marL="342900" indent="-342900"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ja-JP" altLang="ar-AE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・</m:t>
                    </m:r>
                    <m:r>
                      <a:rPr lang="ar-AE" altLang="ja-JP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r>
                      <a:rPr lang="ar-AE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𝑃𝑆𝐿</m:t>
                    </m:r>
                    <m:d>
                      <m:dPr>
                        <m:ctrlPr>
                          <a:rPr lang="ar-AE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ar-AE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2;</m:t>
                        </m:r>
                        <m:r>
                          <a:rPr lang="ar-AE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ℂ</m:t>
                        </m:r>
                      </m:e>
                    </m:d>
                    <m:r>
                      <a:rPr lang="ar-AE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ar-AE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ℂ</m:t>
                        </m:r>
                      </m:e>
                      <m:sub>
                        <m:r>
                          <a:rPr lang="ar-AE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</m:sSub>
                    <m:r>
                      <a:rPr lang="ar-AE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ar-AE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ℂ</m:t>
                        </m:r>
                      </m:e>
                      <m:sub>
                        <m:r>
                          <a:rPr lang="ar-AE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</m:sSub>
                  </m:oMath>
                </a14:m>
                <a:r>
                  <a:rPr lang="ja-JP" altLang="en-US" dirty="0" err="1"/>
                  <a:t>は</a:t>
                </a:r>
                <a:r>
                  <a:rPr lang="ja-JP" alt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ja-JP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𝑃𝑆𝐿</m:t>
                    </m:r>
                    <m:d>
                      <m:dPr>
                        <m:ctrlPr>
                          <a:rPr lang="ar-AE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ar-AE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2;</m:t>
                        </m:r>
                        <m:r>
                          <a:rPr lang="ar-AE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ℂ</m:t>
                        </m:r>
                      </m:e>
                    </m:d>
                    <m:r>
                      <a:rPr lang="ar-AE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ja-JP" altLang="en-US" dirty="0"/>
                  <a:t>のリ</a:t>
                </a:r>
                <a:r>
                  <a:rPr lang="ja-JP" altLang="en-US" dirty="0" err="1"/>
                  <a:t>ーマン球面</a:t>
                </a:r>
                <a:r>
                  <a:rPr lang="ja-JP" alt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ℂ</m:t>
                        </m:r>
                      </m:e>
                      <m:sub>
                        <m:r>
                          <a:rPr lang="ar-AE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</m:sSub>
                  </m:oMath>
                </a14:m>
                <a:r>
                  <a:rPr lang="ja-JP" altLang="en-US" dirty="0"/>
                  <a:t>への作用を</a:t>
                </a:r>
                <a:r>
                  <a:rPr lang="ja-JP" altLang="en-US"/>
                  <a:t>定める．</a:t>
                </a:r>
                <a:endParaRPr lang="en-US" altLang="ja-JP" dirty="0"/>
              </a:p>
              <a:p>
                <a:pPr marL="342900" indent="-342900">
                  <a:buFontTx/>
                  <a:buChar char="-"/>
                </a:pPr>
                <a:r>
                  <a:rPr lang="ja-JP" altLang="en-US"/>
                  <a:t>群</a:t>
                </a:r>
                <a:r>
                  <a:rPr lang="en-US" altLang="ja-JP" dirty="0"/>
                  <a:t>G</a:t>
                </a:r>
                <a:r>
                  <a:rPr lang="ja-JP" altLang="en-US"/>
                  <a:t>が集合</a:t>
                </a:r>
                <a:r>
                  <a:rPr lang="en-US" altLang="ja-JP" dirty="0"/>
                  <a:t>X</a:t>
                </a:r>
                <a:r>
                  <a:rPr lang="ja-JP" altLang="en-US"/>
                  <a:t>に作用していると仮定する．</a:t>
                </a:r>
                <a:r>
                  <a:rPr lang="el-GR" altLang="ja-JP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m:rPr>
                        <m:sty m:val="p"/>
                      </m:rPr>
                      <a:rPr lang="en-US" altLang="ja-JP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g</m:t>
                    </m:r>
                    <m:r>
                      <a:rPr lang="el-GR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altLang="ja-JP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x</m:t>
                    </m:r>
                    <m:r>
                      <a:rPr lang="el-GR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ja-JP" altLang="en-US"/>
                  <a:t>の写像は全単射</a:t>
                </a:r>
                <a:endParaRPr lang="en-US" altLang="ja-JP" dirty="0"/>
              </a:p>
              <a:p>
                <a:pPr marL="342900" indent="-342900">
                  <a:buFontTx/>
                  <a:buChar char="-"/>
                </a:pPr>
                <a:endParaRPr lang="en-US" altLang="ja-JP" dirty="0"/>
              </a:p>
              <a:p>
                <a:pPr marL="0" indent="0">
                  <a:buNone/>
                </a:pPr>
                <a:r>
                  <a:rPr lang="ja-JP" altLang="en-US"/>
                  <a:t>の２点より示される</a:t>
                </a:r>
                <a:br>
                  <a:rPr lang="ja-JP" altLang="en-US" dirty="0"/>
                </a:br>
                <a:endParaRPr lang="ja-JP" altLang="en-US" dirty="0"/>
              </a:p>
              <a:p>
                <a:pPr marL="0" lvl="0" indent="0" algn="l" rtl="0">
                  <a:spcBef>
                    <a:spcPts val="80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mc:Choice>
        <mc:Fallback xmlns="">
          <p:sp>
            <p:nvSpPr>
              <p:cNvPr id="425" name="Google Shape;425;p74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28650" y="1369219"/>
                <a:ext cx="7886700" cy="3263400"/>
              </a:xfrm>
              <a:prstGeom prst="rect">
                <a:avLst/>
              </a:prstGeom>
              <a:blipFill>
                <a:blip r:embed="rId3"/>
                <a:stretch>
                  <a:fillRect l="-1125" r="-16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395043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74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/>
              <a:t>立体投影：写像</a:t>
            </a:r>
            <a:r>
              <a:rPr lang="en-US" altLang="ja-JP" dirty="0" err="1"/>
              <a:t>Π</a:t>
            </a:r>
            <a:r>
              <a:rPr lang="ja-JP" altLang="en-US"/>
              <a:t>も同型写像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5" name="Google Shape;425;p74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28650" y="1369219"/>
                <a:ext cx="7886700" cy="3263400"/>
              </a:xfrm>
              <a:prstGeom prst="rect">
                <a:avLst/>
              </a:prstGeom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lvl="0" indent="0" algn="l" rtl="0">
                  <a:spcBef>
                    <a:spcPts val="800"/>
                  </a:spcBef>
                  <a:spcAft>
                    <a:spcPts val="0"/>
                  </a:spcAft>
                  <a:buNone/>
                </a:pPr>
                <a:r>
                  <a:rPr lang="ja-JP" altLang="en-US"/>
                  <a:t>全単射は前で示した．</a:t>
                </a:r>
                <a:endParaRPr lang="en-US" altLang="ja-JP" dirty="0"/>
              </a:p>
              <a:p>
                <a:pPr marL="0" lvl="0" indent="0" algn="l" rtl="0">
                  <a:spcBef>
                    <a:spcPts val="800"/>
                  </a:spcBef>
                  <a:spcAft>
                    <a:spcPts val="0"/>
                  </a:spcAft>
                  <a:buNone/>
                </a:pPr>
                <a:r>
                  <a:rPr lang="ja-JP" altLang="en-US"/>
                  <a:t>準同型写像（演算してから写すのと写してから演算するのが一致すること）を示せばよい</a:t>
                </a:r>
                <a:endParaRPr lang="en-US" altLang="ja-JP" dirty="0">
                  <a:solidFill>
                    <a:schemeClr val="bg1">
                      <a:lumMod val="50000"/>
                    </a:schemeClr>
                  </a:solidFill>
                  <a:ea typeface="Cambria Math" panose="02040503050406030204" pitchFamily="18" charset="0"/>
                </a:endParaRPr>
              </a:p>
              <a:p>
                <a:pPr marL="0" lvl="0" indent="0">
                  <a:buNone/>
                </a:pPr>
                <a:endParaRPr lang="en-US" altLang="ja-JP" dirty="0">
                  <a:ea typeface="Cambria Math" panose="02040503050406030204" pitchFamily="18" charset="0"/>
                </a:endParaRPr>
              </a:p>
              <a:p>
                <a:pPr marL="0" lvl="0" indent="0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altLang="ja-JP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ja-JP" alt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と</m:t>
                    </m:r>
                    <m:r>
                      <a:rPr lang="ja-JP" alt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𝑃𝑆𝐿</m:t>
                    </m:r>
                    <m:r>
                      <a:rPr lang="en-US" altLang="ja-JP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(2;</m:t>
                    </m:r>
                    <m:r>
                      <a:rPr lang="en-US" altLang="ja-JP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ℂ</m:t>
                    </m:r>
                    <m:r>
                      <a:rPr lang="en-US" altLang="ja-JP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ja-JP" altLang="en-US"/>
                  <a:t>が同じ構造をしているということ．</a:t>
                </a:r>
                <a:endParaRPr lang="en-US" altLang="ja-JP" dirty="0"/>
              </a:p>
              <a:p>
                <a:pPr marL="0" lvl="0" indent="0" algn="l" rtl="0">
                  <a:spcBef>
                    <a:spcPts val="800"/>
                  </a:spcBef>
                  <a:spcAft>
                    <a:spcPts val="0"/>
                  </a:spcAft>
                  <a:buNone/>
                </a:pPr>
                <a:endParaRPr lang="en-US" altLang="ja-JP" dirty="0"/>
              </a:p>
              <a:p>
                <a:pPr marL="0" lvl="0" indent="0" algn="l" rtl="0">
                  <a:spcBef>
                    <a:spcPts val="800"/>
                  </a:spcBef>
                  <a:spcAft>
                    <a:spcPts val="0"/>
                  </a:spcAft>
                  <a:buNone/>
                </a:pPr>
                <a:endParaRPr lang="en-US" altLang="ja-JP" dirty="0"/>
              </a:p>
              <a:p>
                <a:pPr marL="0" lvl="0" indent="0" algn="l" rtl="0">
                  <a:spcBef>
                    <a:spcPts val="800"/>
                  </a:spcBef>
                  <a:spcAft>
                    <a:spcPts val="0"/>
                  </a:spcAft>
                  <a:buNone/>
                </a:pPr>
                <a:endParaRPr lang="en-US" altLang="ja-JP" dirty="0"/>
              </a:p>
            </p:txBody>
          </p:sp>
        </mc:Choice>
        <mc:Fallback xmlns="">
          <p:sp>
            <p:nvSpPr>
              <p:cNvPr id="425" name="Google Shape;425;p74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28650" y="1369219"/>
                <a:ext cx="7886700" cy="3263400"/>
              </a:xfrm>
              <a:prstGeom prst="rect">
                <a:avLst/>
              </a:prstGeom>
              <a:blipFill>
                <a:blip r:embed="rId3"/>
                <a:stretch>
                  <a:fillRect l="-1125" r="-80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7526129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74"/>
          <p:cNvSpPr txBox="1">
            <a:spLocks noGrp="1"/>
          </p:cNvSpPr>
          <p:nvPr>
            <p:ph type="title"/>
          </p:nvPr>
        </p:nvSpPr>
        <p:spPr>
          <a:xfrm>
            <a:off x="628650" y="206312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/>
              <a:t>写像</a:t>
            </a:r>
            <a:r>
              <a:rPr lang="en-US" altLang="ja-JP" dirty="0" err="1"/>
              <a:t>φ</a:t>
            </a:r>
            <a:r>
              <a:rPr lang="ja-JP" altLang="en-US"/>
              <a:t>の性質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5" name="Google Shape;425;p74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28650" y="865632"/>
                <a:ext cx="7886700" cy="4004024"/>
              </a:xfrm>
              <a:prstGeom prst="rect">
                <a:avLst/>
              </a:prstGeom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lvl="0" indent="0" algn="l" rtl="0">
                  <a:spcBef>
                    <a:spcPts val="800"/>
                  </a:spcBef>
                  <a:spcAft>
                    <a:spcPts val="0"/>
                  </a:spcAft>
                  <a:buNone/>
                </a:pPr>
                <a:r>
                  <a:rPr lang="en-US" sz="1800" dirty="0"/>
                  <a:t>Lem 1.44  </a:t>
                </a:r>
                <a14:m>
                  <m:oMath xmlns:m="http://schemas.openxmlformats.org/officeDocument/2006/math">
                    <m:r>
                      <a:rPr lang="ja-JP" altLang="en-US" sz="1800" i="1">
                        <a:latin typeface="Cambria Math" panose="02040503050406030204" pitchFamily="18" charset="0"/>
                      </a:rPr>
                      <m:t>𝜑</m:t>
                    </m:r>
                    <m:r>
                      <a:rPr lang="en-US" altLang="ja-JP" sz="1800" i="1">
                        <a:latin typeface="Cambria Math" panose="02040503050406030204" pitchFamily="18" charset="0"/>
                      </a:rPr>
                      <m:t>:</m:t>
                    </m:r>
                    <m:r>
                      <m:rPr>
                        <m:sty m:val="p"/>
                      </m:rPr>
                      <a:rPr lang="en-US" altLang="ja-JP" sz="1800" i="0">
                        <a:latin typeface="Cambria Math" panose="02040503050406030204" pitchFamily="18" charset="0"/>
                      </a:rPr>
                      <m:t>SL</m:t>
                    </m:r>
                    <m:r>
                      <a:rPr lang="en-US" altLang="ja-JP" sz="1800" i="0">
                        <a:latin typeface="Cambria Math" panose="02040503050406030204" pitchFamily="18" charset="0"/>
                      </a:rPr>
                      <m:t>(2;</m:t>
                    </m:r>
                    <m:r>
                      <a:rPr lang="en-US" altLang="ja-JP" sz="180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ℂ</m:t>
                    </m:r>
                    <m:r>
                      <a:rPr lang="en-US" altLang="ja-JP" sz="1800" i="0">
                        <a:latin typeface="Cambria Math" panose="02040503050406030204" pitchFamily="18" charset="0"/>
                      </a:rPr>
                      <m:t>)</m:t>
                    </m:r>
                    <m:r>
                      <a:rPr lang="ja-JP" alt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m:rPr>
                        <m:sty m:val="p"/>
                      </m:rPr>
                      <a:rPr lang="ja-JP" altLang="en-US" sz="180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PSL</m:t>
                    </m:r>
                    <m:r>
                      <a:rPr lang="en-US" altLang="ja-JP" sz="180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(2;</m:t>
                    </m:r>
                    <m:r>
                      <a:rPr lang="en-US" altLang="ja-JP" sz="180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ℂ</m:t>
                    </m:r>
                    <m:r>
                      <a:rPr lang="en-US" altLang="ja-JP" sz="180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ja-JP" altLang="en-US" sz="1800" dirty="0"/>
                  <a:t>は</a:t>
                </a:r>
                <a:r>
                  <a:rPr lang="ja-JP" altLang="en-US" sz="1800"/>
                  <a:t>全射</a:t>
                </a:r>
                <a:endParaRPr lang="en-US" altLang="ja-JP" sz="1800" dirty="0"/>
              </a:p>
              <a:p>
                <a:pPr marL="0" indent="0">
                  <a:buNone/>
                </a:pPr>
                <a:endParaRPr lang="en-US" altLang="ja-JP" sz="1800" dirty="0"/>
              </a:p>
              <a:p>
                <a:pPr marL="0" indent="0">
                  <a:buNone/>
                </a:pPr>
                <a:r>
                  <a:rPr lang="en-US" altLang="ja-JP" sz="1800" dirty="0"/>
                  <a:t>【</a:t>
                </a:r>
                <a:r>
                  <a:rPr lang="ja-JP" altLang="en-US" sz="1800"/>
                  <a:t>示す方針</a:t>
                </a:r>
                <a:r>
                  <a:rPr lang="en-US" altLang="ja-JP" sz="1800" dirty="0"/>
                  <a:t>】</a:t>
                </a:r>
              </a:p>
              <a:p>
                <a:pPr marL="0" indent="0">
                  <a:buNone/>
                </a:pPr>
                <a:r>
                  <a:rPr lang="en-US" altLang="ja-JP" sz="1800" dirty="0"/>
                  <a:t>1. </a:t>
                </a:r>
                <a:r>
                  <a:rPr lang="ja-JP" altLang="en-US" sz="1800"/>
                  <a:t>全射の定義を再確認する （写された元の全てに出発地点がある写像）</a:t>
                </a:r>
                <a:endParaRPr lang="en-US" altLang="ja-JP" sz="1800" dirty="0"/>
              </a:p>
              <a:p>
                <a:pPr marL="0" indent="0">
                  <a:buNone/>
                </a:pPr>
                <a:r>
                  <a:rPr lang="en-US" altLang="ja-JP" sz="1800" dirty="0"/>
                  <a:t>2. </a:t>
                </a:r>
                <a:r>
                  <a:rPr lang="ja-JP" altLang="en-US" sz="1800"/>
                  <a:t>任意の一次分数変換を考える</a:t>
                </a:r>
                <a:endParaRPr lang="en-US" altLang="ja-JP" sz="1800" dirty="0"/>
              </a:p>
              <a:p>
                <a:pPr marL="0" indent="0">
                  <a:buNone/>
                </a:pPr>
                <a:r>
                  <a:rPr lang="en-US" altLang="ja-JP" sz="1800" dirty="0"/>
                  <a:t>3. </a:t>
                </a:r>
                <a:r>
                  <a:rPr lang="ja-JP" altLang="en-US" sz="1800"/>
                  <a:t>一次分数変換を変数変換する</a:t>
                </a:r>
                <a:endParaRPr lang="en-US" altLang="ja-JP" sz="1800" dirty="0"/>
              </a:p>
              <a:p>
                <a:pPr marL="0" indent="0">
                  <a:buNone/>
                </a:pPr>
                <a:r>
                  <a:rPr lang="en-US" altLang="ja-JP" sz="1800" dirty="0"/>
                  <a:t>4. </a:t>
                </a:r>
                <a:r>
                  <a:rPr lang="ja-JP" altLang="en-US" sz="1800"/>
                  <a:t>係数を</a:t>
                </a:r>
                <a:r>
                  <a:rPr lang="en-US" altLang="ja-JP" sz="1800" dirty="0"/>
                  <a:t>2</a:t>
                </a:r>
                <a:r>
                  <a:rPr lang="ja-JP" altLang="en-US" sz="1800"/>
                  <a:t>次行列にした際に行列式</a:t>
                </a:r>
                <a:r>
                  <a:rPr lang="ja-JP" altLang="en-US" sz="1800" dirty="0"/>
                  <a:t>を計算し，</a:t>
                </a:r>
                <a14:m>
                  <m:oMath xmlns:m="http://schemas.openxmlformats.org/officeDocument/2006/math">
                    <m:r>
                      <a:rPr lang="en-US" altLang="ja-JP" sz="1800" i="1">
                        <a:latin typeface="Cambria Math" panose="02040503050406030204" pitchFamily="18" charset="0"/>
                      </a:rPr>
                      <m:t>𝑆𝐿</m:t>
                    </m:r>
                    <m:r>
                      <a:rPr lang="en-US" altLang="ja-JP" sz="1800" i="1">
                        <a:latin typeface="Cambria Math" panose="02040503050406030204" pitchFamily="18" charset="0"/>
                      </a:rPr>
                      <m:t>(2;</m:t>
                    </m:r>
                    <m:r>
                      <a:rPr lang="en-US" altLang="ja-JP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ℂ</m:t>
                    </m:r>
                    <m:r>
                      <a:rPr lang="en-US" altLang="ja-JP" sz="18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ja-JP" altLang="en-US" sz="1800" dirty="0"/>
                  <a:t>となる</a:t>
                </a:r>
                <a:r>
                  <a:rPr lang="ja-JP" altLang="en-US" sz="1800"/>
                  <a:t>ことを確認</a:t>
                </a:r>
                <a:endParaRPr lang="en-US" altLang="ja-JP" sz="1800" dirty="0"/>
              </a:p>
            </p:txBody>
          </p:sp>
        </mc:Choice>
        <mc:Fallback xmlns="">
          <p:sp>
            <p:nvSpPr>
              <p:cNvPr id="425" name="Google Shape;425;p74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28650" y="865632"/>
                <a:ext cx="7886700" cy="4004024"/>
              </a:xfrm>
              <a:prstGeom prst="rect">
                <a:avLst/>
              </a:prstGeom>
              <a:blipFill>
                <a:blip r:embed="rId3"/>
                <a:stretch>
                  <a:fillRect l="-96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8620984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097D432-F139-A342-B211-61EA74359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写像</a:t>
            </a:r>
            <a:r>
              <a:rPr lang="en-US" altLang="ja-JP" dirty="0" err="1"/>
              <a:t>φ</a:t>
            </a:r>
            <a:r>
              <a:rPr lang="ja-JP" altLang="en-US"/>
              <a:t>が全射であることを示す</a:t>
            </a:r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458F5212-BA9E-864B-95A4-980BE98A4448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ja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el-GR" altLang="ja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altLang="ja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ar-AE" altLang="ja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" sz="2400" i="1">
                            <a:latin typeface="Cambria Math" panose="02040503050406030204" pitchFamily="18" charset="0"/>
                          </a:rPr>
                          <m:t>𝑎𝑧</m:t>
                        </m:r>
                        <m:r>
                          <a:rPr lang="en-US" altLang="ja" sz="24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ja" sz="2400" i="1">
                            <a:latin typeface="Cambria Math" panose="02040503050406030204" pitchFamily="18" charset="0"/>
                          </a:rPr>
                          <m:t>𝑏</m:t>
                        </m:r>
                      </m:num>
                      <m:den>
                        <m:r>
                          <a:rPr lang="en-US" altLang="ja" sz="2400" i="1">
                            <a:latin typeface="Cambria Math" panose="02040503050406030204" pitchFamily="18" charset="0"/>
                          </a:rPr>
                          <m:t>𝑐𝑧</m:t>
                        </m:r>
                        <m:r>
                          <a:rPr lang="en-US" altLang="ja" sz="24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ja" sz="2400" i="1">
                            <a:latin typeface="Cambria Math" panose="02040503050406030204" pitchFamily="18" charset="0"/>
                          </a:rPr>
                          <m:t>𝑑</m:t>
                        </m:r>
                      </m:den>
                    </m:f>
                    <m:r>
                      <a:rPr lang="en-US" altLang="ja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ja" sz="2400" i="1">
                        <a:latin typeface="Cambria Math" panose="02040503050406030204" pitchFamily="18" charset="0"/>
                      </a:rPr>
                      <m:t>𝑎𝑑</m:t>
                    </m:r>
                    <m:r>
                      <a:rPr lang="en-US" altLang="ja" sz="24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ja" sz="2400" i="1">
                        <a:latin typeface="Cambria Math" panose="02040503050406030204" pitchFamily="18" charset="0"/>
                      </a:rPr>
                      <m:t>𝑏𝑐</m:t>
                    </m:r>
                    <m:r>
                      <a:rPr lang="en-US" altLang="ja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≠0</m:t>
                    </m:r>
                    <m:r>
                      <a:rPr lang="en-US" altLang="ja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ja-JP" altLang="en-US" sz="2400"/>
                  <a:t>という一次分数変換を考える．</a:t>
                </a:r>
                <a:endParaRPr lang="en-US" altLang="ja-JP" sz="24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altLang="ja-JP" sz="2400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ja-JP" sz="2400" i="1">
                        <a:latin typeface="Cambria Math" panose="02040503050406030204" pitchFamily="18" charset="0"/>
                      </a:rPr>
                      <m:t>≔</m:t>
                    </m:r>
                    <m:rad>
                      <m:radPr>
                        <m:degHide m:val="on"/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𝑎𝑑</m:t>
                        </m:r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𝑏𝑐</m:t>
                        </m:r>
                      </m:e>
                    </m:rad>
                    <m:r>
                      <a:rPr lang="en-US" altLang="ja-JP" sz="2400" i="1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ja-JP" sz="2400" i="1">
                        <a:latin typeface="Cambria Math" panose="02040503050406030204" pitchFamily="18" charset="0"/>
                      </a:rPr>
                      <m:t>≔</m:t>
                    </m:r>
                    <m:f>
                      <m:f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𝑎</m:t>
                        </m:r>
                      </m:num>
                      <m:den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𝑠</m:t>
                        </m:r>
                      </m:den>
                    </m:f>
                    <m:r>
                      <a:rPr lang="en-US" altLang="ja-JP" sz="2400" i="1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ja-JP" sz="2400" i="1">
                        <a:latin typeface="Cambria Math" panose="02040503050406030204" pitchFamily="18" charset="0"/>
                      </a:rPr>
                      <m:t>≔</m:t>
                    </m:r>
                    <m:f>
                      <m:f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𝑏</m:t>
                        </m:r>
                      </m:num>
                      <m:den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𝑠</m:t>
                        </m:r>
                      </m:den>
                    </m:f>
                    <m:r>
                      <a:rPr lang="en-US" altLang="ja-JP" sz="2400" i="1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ja-JP" sz="2400" i="1">
                        <a:latin typeface="Cambria Math" panose="02040503050406030204" pitchFamily="18" charset="0"/>
                      </a:rPr>
                      <m:t>≔</m:t>
                    </m:r>
                    <m:f>
                      <m:f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𝑐</m:t>
                        </m:r>
                      </m:num>
                      <m:den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𝑠</m:t>
                        </m:r>
                      </m:den>
                    </m:f>
                    <m:r>
                      <a:rPr lang="en-US" altLang="ja-JP" sz="2400" i="1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p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ja-JP" sz="2400" i="1">
                        <a:latin typeface="Cambria Math" panose="02040503050406030204" pitchFamily="18" charset="0"/>
                      </a:rPr>
                      <m:t>≔</m:t>
                    </m:r>
                    <m:f>
                      <m:f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𝑠</m:t>
                        </m:r>
                      </m:den>
                    </m:f>
                  </m:oMath>
                </a14:m>
                <a:r>
                  <a:rPr lang="ja-JP" altLang="en-US" sz="2400"/>
                  <a:t>とすると</a:t>
                </a:r>
                <a:endParaRPr lang="en-US" altLang="ja-JP" sz="2400" dirty="0"/>
              </a:p>
              <a:p>
                <a:pPr marL="285750" indent="-285750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ja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el-GR" altLang="ja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altLang="ja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ar-AE" altLang="ja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" sz="2400" i="1">
                            <a:latin typeface="Cambria Math" panose="02040503050406030204" pitchFamily="18" charset="0"/>
                          </a:rPr>
                          <m:t>𝑎𝑧</m:t>
                        </m:r>
                        <m:r>
                          <a:rPr lang="en-US" altLang="ja" sz="24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ja" sz="2400" i="1">
                            <a:latin typeface="Cambria Math" panose="02040503050406030204" pitchFamily="18" charset="0"/>
                          </a:rPr>
                          <m:t>𝑏</m:t>
                        </m:r>
                      </m:num>
                      <m:den>
                        <m:r>
                          <a:rPr lang="en-US" altLang="ja" sz="2400" i="1">
                            <a:latin typeface="Cambria Math" panose="02040503050406030204" pitchFamily="18" charset="0"/>
                          </a:rPr>
                          <m:t>𝑐𝑧</m:t>
                        </m:r>
                        <m:r>
                          <a:rPr lang="en-US" altLang="ja" sz="24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ja" sz="2400" i="1">
                            <a:latin typeface="Cambria Math" panose="02040503050406030204" pitchFamily="18" charset="0"/>
                          </a:rPr>
                          <m:t>𝑑</m:t>
                        </m:r>
                      </m:den>
                    </m:f>
                    <m:r>
                      <a:rPr lang="en-US" altLang="ja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f>
                          <m:fPr>
                            <m:ctrlPr>
                              <a:rPr lang="en-US" altLang="ja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ja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num>
                          <m:den>
                            <m:r>
                              <a:rPr lang="en-US" altLang="ja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den>
                        </m:f>
                        <m:r>
                          <a:rPr lang="en-US" altLang="ja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  <m:r>
                          <a:rPr lang="en-US" altLang="ja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altLang="ja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ja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num>
                          <m:den>
                            <m:r>
                              <a:rPr lang="en-US" altLang="ja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den>
                        </m:f>
                      </m:num>
                      <m:den>
                        <m:f>
                          <m:fPr>
                            <m:ctrlPr>
                              <a:rPr lang="en-US" altLang="ja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ja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num>
                          <m:den>
                            <m:r>
                              <a:rPr lang="en-US" altLang="ja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den>
                        </m:f>
                        <m:r>
                          <a:rPr lang="en-US" altLang="ja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  <m:r>
                          <a:rPr lang="en-US" altLang="ja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altLang="ja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ja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num>
                          <m:den>
                            <m:r>
                              <a:rPr lang="en-US" altLang="ja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den>
                        </m:f>
                      </m:den>
                    </m:f>
                    <m:r>
                      <a:rPr lang="en-US" altLang="ja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ar-AE" altLang="ja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" sz="24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ja" sz="2400" i="1">
                            <a:latin typeface="Cambria Math" panose="02040503050406030204" pitchFamily="18" charset="0"/>
                          </a:rPr>
                          <m:t>′</m:t>
                        </m:r>
                        <m:r>
                          <a:rPr lang="en-US" altLang="ja" sz="2400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altLang="ja" sz="24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ja" sz="2400" i="1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altLang="ja" sz="2400" i="1">
                            <a:latin typeface="Cambria Math" panose="02040503050406030204" pitchFamily="18" charset="0"/>
                          </a:rPr>
                          <m:t>′</m:t>
                        </m:r>
                      </m:num>
                      <m:den>
                        <m:r>
                          <a:rPr lang="en-US" altLang="ja" sz="2400" i="1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altLang="ja" sz="2400" i="1">
                            <a:latin typeface="Cambria Math" panose="02040503050406030204" pitchFamily="18" charset="0"/>
                          </a:rPr>
                          <m:t>′</m:t>
                        </m:r>
                        <m:r>
                          <a:rPr lang="en-US" altLang="ja" sz="2400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altLang="ja" sz="24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ja" sz="24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ja" sz="2400" i="1">
                            <a:latin typeface="Cambria Math" panose="02040503050406030204" pitchFamily="18" charset="0"/>
                          </a:rPr>
                          <m:t>′</m:t>
                        </m:r>
                      </m:den>
                    </m:f>
                  </m:oMath>
                </a14:m>
                <a:endParaRPr lang="en-US" altLang="ja" sz="2400" i="1" dirty="0">
                  <a:latin typeface="Cambria Math" panose="02040503050406030204" pitchFamily="18" charset="0"/>
                </a:endParaRPr>
              </a:p>
              <a:p>
                <a:pPr marL="285750" indent="-285750"/>
                <a14:m>
                  <m:oMath xmlns:m="http://schemas.openxmlformats.org/officeDocument/2006/math">
                    <m:r>
                      <a:rPr lang="en-US" altLang="ja" sz="2400" i="1">
                        <a:latin typeface="Cambria Math" panose="02040503050406030204" pitchFamily="18" charset="0"/>
                      </a:rPr>
                      <m:t>𝑑𝑒𝑡</m:t>
                    </m:r>
                    <m:d>
                      <m:dPr>
                        <m:begChr m:val="["/>
                        <m:endChr m:val="]"/>
                        <m:ctrlPr>
                          <a:rPr lang="en-US" altLang="ja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ja" sz="24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ja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altLang="ja" sz="24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e>
                            <m:e>
                              <m:r>
                                <a:rPr lang="en-US" altLang="ja" sz="24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altLang="ja" sz="24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e>
                          </m:mr>
                          <m:mr>
                            <m:e>
                              <m:r>
                                <a:rPr lang="en-US" altLang="ja" sz="24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altLang="ja" sz="24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e>
                            <m:e>
                              <m:r>
                                <a:rPr lang="en-US" altLang="ja" sz="24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altLang="ja" sz="24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e>
                          </m:mr>
                        </m:m>
                      </m:e>
                    </m:d>
                    <m:r>
                      <a:rPr lang="en-US" altLang="ja" sz="2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" sz="2400" i="1">
                            <a:latin typeface="Cambria Math" panose="02040503050406030204" pitchFamily="18" charset="0"/>
                          </a:rPr>
                          <m:t>𝑎𝑑</m:t>
                        </m:r>
                        <m:r>
                          <a:rPr lang="en-US" altLang="ja" sz="24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ja" sz="2400" i="1">
                            <a:latin typeface="Cambria Math" panose="02040503050406030204" pitchFamily="18" charset="0"/>
                          </a:rPr>
                          <m:t>𝑏𝑐</m:t>
                        </m:r>
                      </m:num>
                      <m:den>
                        <m:sSup>
                          <m:sSupPr>
                            <m:ctrlPr>
                              <a:rPr lang="en-US" altLang="ja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ja" sz="2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altLang="ja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altLang="ja" sz="2400" i="1">
                        <a:latin typeface="Cambria Math" panose="02040503050406030204" pitchFamily="18" charset="0"/>
                      </a:rPr>
                      <m:t>=1</m:t>
                    </m:r>
                    <m:r>
                      <a:rPr lang="ja-JP" altLang="en-US" sz="2400" i="1">
                        <a:latin typeface="Cambria Math" panose="02040503050406030204" pitchFamily="18" charset="0"/>
                      </a:rPr>
                      <m:t>より</m:t>
                    </m:r>
                    <m:d>
                      <m:dPr>
                        <m:begChr m:val="["/>
                        <m:endChr m:val="]"/>
                        <m:ctrlPr>
                          <a:rPr lang="en-US" altLang="ja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ja" sz="24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ja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altLang="ja" sz="24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e>
                            <m:e>
                              <m:r>
                                <a:rPr lang="en-US" altLang="ja" sz="24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altLang="ja" sz="24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e>
                          </m:mr>
                          <m:mr>
                            <m:e>
                              <m:r>
                                <a:rPr lang="en-US" altLang="ja" sz="24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altLang="ja" sz="24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e>
                            <m:e>
                              <m:r>
                                <a:rPr lang="en-US" altLang="ja" sz="24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altLang="ja" sz="24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e>
                          </m:mr>
                        </m:m>
                      </m:e>
                    </m:d>
                    <m:r>
                      <a:rPr lang="en-US" altLang="ja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ja-JP" sz="2400" i="1">
                        <a:latin typeface="Cambria Math" panose="02040503050406030204" pitchFamily="18" charset="0"/>
                      </a:rPr>
                      <m:t>𝑆𝐿</m:t>
                    </m:r>
                    <m:r>
                      <a:rPr lang="en-US" altLang="ja-JP" sz="2400" i="1">
                        <a:latin typeface="Cambria Math" panose="02040503050406030204" pitchFamily="18" charset="0"/>
                      </a:rPr>
                      <m:t>(2;</m:t>
                    </m:r>
                    <m:r>
                      <a:rPr lang="en-US" altLang="ja-JP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ℂ</m:t>
                    </m:r>
                    <m:r>
                      <a:rPr lang="en-US" altLang="ja-JP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ja-JP" sz="2400" dirty="0"/>
              </a:p>
              <a:p>
                <a:pPr marL="0" indent="0">
                  <a:buNone/>
                </a:pPr>
                <a:r>
                  <a:rPr lang="ja-JP" altLang="en-US" sz="2400"/>
                  <a:t>上の２式より，</a:t>
                </a:r>
                <a:r>
                  <a:rPr lang="el-GR" altLang="ja" sz="24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ja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  <m:r>
                      <a:rPr lang="en-US" altLang="ja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ja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ja" sz="24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ja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altLang="ja" sz="24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e>
                            <m:e>
                              <m:r>
                                <a:rPr lang="en-US" altLang="ja" sz="24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altLang="ja" sz="24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e>
                          </m:mr>
                          <m:mr>
                            <m:e>
                              <m:r>
                                <a:rPr lang="en-US" altLang="ja" sz="24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altLang="ja" sz="24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e>
                            <m:e>
                              <m:r>
                                <a:rPr lang="en-US" altLang="ja" sz="24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altLang="ja" sz="24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ja-JP" altLang="en-US" sz="2400" dirty="0"/>
                  <a:t>なので</a:t>
                </a:r>
                <a:r>
                  <a:rPr lang="ja-JP" altLang="en-US" sz="2400"/>
                  <a:t>全射性が示された</a:t>
                </a:r>
                <a:endParaRPr lang="ja-JP" altLang="en-US" sz="2400" dirty="0"/>
              </a:p>
              <a:p>
                <a:endParaRPr kumimoji="1" lang="ja-JP" altLang="en-US"/>
              </a:p>
            </p:txBody>
          </p:sp>
        </mc:Choice>
        <mc:Fallback xmlns="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458F5212-BA9E-864B-95A4-980BE98A444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1447" r="-5145" b="-817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933100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74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dirty="0" err="1"/>
              <a:t>φ</a:t>
            </a:r>
            <a:r>
              <a:rPr lang="en-US" altLang="ja-JP" dirty="0"/>
              <a:t>(A)=</a:t>
            </a:r>
            <a:r>
              <a:rPr lang="en-US" altLang="ja-JP" dirty="0" err="1"/>
              <a:t>φ</a:t>
            </a:r>
            <a:r>
              <a:rPr lang="en-US" altLang="ja-JP" dirty="0"/>
              <a:t>(B) </a:t>
            </a:r>
            <a:r>
              <a:rPr lang="ja-JP" altLang="en-US"/>
              <a:t>のとき</a:t>
            </a:r>
            <a:r>
              <a:rPr lang="en-US" altLang="ja-JP" dirty="0"/>
              <a:t>A=B or A=-B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5" name="Google Shape;425;p74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28650" y="1369219"/>
                <a:ext cx="7886700" cy="3263400"/>
              </a:xfrm>
              <a:prstGeom prst="rect">
                <a:avLst/>
              </a:prstGeom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fr-CA" altLang="ja-JP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fr-CA" altLang="ja-JP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fr-CA" altLang="ja-JP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fr-CA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fr-CA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𝑆𝐿</m:t>
                    </m:r>
                    <m:d>
                      <m:dPr>
                        <m:ctrlPr>
                          <a:rPr lang="fr-CA" altLang="ja-JP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CA" altLang="ja-JP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2;</m:t>
                        </m:r>
                        <m:r>
                          <a:rPr lang="fr-CA" altLang="ja-JP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ℂ</m:t>
                        </m:r>
                      </m:e>
                    </m:d>
                    <m:r>
                      <a:rPr lang="fr-CA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fr-CA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fr-CA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CA" altLang="ja-JP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fr-CA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fr-CA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r>
                      <a:rPr lang="fr-CA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fr-CA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fr-CA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ja-JP" altLang="en-US"/>
                  <a:t>を仮定．</a:t>
                </a:r>
                <a:r>
                  <a:rPr lang="en-US" altLang="ja-JP" dirty="0"/>
                  <a:t>JUN</a:t>
                </a:r>
                <a:r>
                  <a:rPr lang="ja-JP" altLang="en-US"/>
                  <a:t>同型写像の性質を用いて</a:t>
                </a:r>
                <a:endParaRPr lang="en-US" altLang="ja-JP" dirty="0"/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altLang="ja-JP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fr-CA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fr-CA" altLang="ja-JP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CA" altLang="ja-JP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lang="fr-CA" altLang="ja-JP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fr-CA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fr-CA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fr-CA" altLang="ja-JP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fr-CA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fr-CA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CA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lang="fr-CA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e>
                      </m:d>
                      <m:r>
                        <a:rPr lang="fr-CA" altLang="ja-JP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fr-CA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CA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fr-CA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CA" altLang="ja-JP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CA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  <m:d>
                            <m:dPr>
                              <m:ctrlPr>
                                <a:rPr lang="fr-CA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CA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e>
                        <m:sup>
                          <m:r>
                            <a:rPr lang="fr-CA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fr-CA" altLang="ja-JP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fr-CA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CA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fr-CA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fr-CA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𝑖𝑑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ja-JP" alt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ほぼ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ja-JP" dirty="0"/>
              </a:p>
              <a:p>
                <a:pPr marL="0" lvl="0" indent="0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fr-CA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CA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fr-CA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fr-CA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ja-JP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ja-JP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e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</m:mr>
                          <m:mr>
                            <m:e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  <m:e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ja-JP" altLang="en-US"/>
                  <a:t>としたとき，</a:t>
                </a:r>
                <a:endParaRPr lang="en-US" altLang="ja-JP" dirty="0"/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CA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CA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fr-CA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fr-CA" altLang="ja-JP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ja-JP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ja-JP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ja-JP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ja-JP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ja-JP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altLang="ja-JP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fr-CA" altLang="ja-JP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fr-CA" altLang="ja-JP" i="1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fr-CA" altLang="ja-JP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fr-CA" altLang="ja-JP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𝑆𝐿</m:t>
                      </m:r>
                      <m:d>
                        <m:dPr>
                          <m:ctrlPr>
                            <a:rPr lang="fr-CA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CA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2;</m:t>
                          </m:r>
                          <m:r>
                            <a:rPr lang="fr-CA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ℂ</m:t>
                          </m:r>
                        </m:e>
                      </m:d>
                      <m:r>
                        <a:rPr lang="fr-CA" altLang="ja-JP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sSup>
                        <m:sSupPr>
                          <m:ctrlPr>
                            <a:rPr lang="fr-CA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CA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fr-CA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fr-CA" altLang="ja-JP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fr-CA" altLang="ja-JP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fr-CA" altLang="ja-JP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𝑆𝐿</m:t>
                      </m:r>
                      <m:d>
                        <m:dPr>
                          <m:ctrlPr>
                            <a:rPr lang="fr-CA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CA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2;</m:t>
                          </m:r>
                          <m:r>
                            <a:rPr lang="fr-CA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ℂ</m:t>
                          </m:r>
                        </m:e>
                      </m:d>
                    </m:oMath>
                  </m:oMathPara>
                </a14:m>
                <a:endParaRPr lang="en-US" altLang="ja-JP" dirty="0">
                  <a:ea typeface="Cambria Math" panose="02040503050406030204" pitchFamily="18" charset="0"/>
                </a:endParaRPr>
              </a:p>
              <a:p>
                <a:pPr marL="0" lvl="0" indent="0">
                  <a:buNone/>
                </a:pPr>
                <a:endParaRPr lang="en-US" altLang="ja-JP" dirty="0"/>
              </a:p>
              <a:p>
                <a:pPr marL="0" lvl="0" indent="0">
                  <a:buNone/>
                </a:pPr>
                <a:r>
                  <a:rPr lang="ja-JP" altLang="en-US"/>
                  <a:t>より</a:t>
                </a:r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=±1</m:t>
                    </m:r>
                  </m:oMath>
                </a14:m>
                <a:r>
                  <a:rPr lang="ja-JP" altLang="en-US" dirty="0"/>
                  <a:t>なので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CA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CA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fr-CA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fr-CA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=±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ja-JP" altLang="en-US"/>
                  <a:t>．よって</a:t>
                </a:r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𝑜𝑟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endParaRPr lang="en-US" altLang="ja-JP" dirty="0"/>
              </a:p>
            </p:txBody>
          </p:sp>
        </mc:Choice>
        <mc:Fallback xmlns="">
          <p:sp>
            <p:nvSpPr>
              <p:cNvPr id="425" name="Google Shape;425;p74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28650" y="1369219"/>
                <a:ext cx="7886700" cy="3263400"/>
              </a:xfrm>
              <a:prstGeom prst="rect">
                <a:avLst/>
              </a:prstGeom>
              <a:blipFill>
                <a:blip r:embed="rId3"/>
                <a:stretch>
                  <a:fillRect l="-1125" b="-77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8097485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06114B5-B5E9-1842-B730-698B33B8A1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第</a:t>
            </a:r>
            <a:r>
              <a:rPr kumimoji="1" lang="en-US" altLang="ja-JP" dirty="0"/>
              <a:t>3</a:t>
            </a:r>
            <a:r>
              <a:rPr kumimoji="1" lang="ja-JP" altLang="en-US"/>
              <a:t>回目の流れ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B7FF8B27-B540-A844-91FD-9EDA3D339F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訂正とお詫び</a:t>
            </a:r>
            <a:endParaRPr kumimoji="1" lang="en-US" altLang="ja-JP" dirty="0"/>
          </a:p>
          <a:p>
            <a:r>
              <a:rPr kumimoji="1" lang="ja-JP" altLang="en-US"/>
              <a:t>一次分数変換はどういう性質を持つ？</a:t>
            </a:r>
            <a:endParaRPr kumimoji="1" lang="en-US" altLang="ja-JP" dirty="0"/>
          </a:p>
          <a:p>
            <a:pPr lvl="1"/>
            <a:r>
              <a:rPr kumimoji="1" lang="ja-JP" altLang="en-US"/>
              <a:t>円を円に，直線を直線にうつす</a:t>
            </a:r>
            <a:endParaRPr kumimoji="1" lang="en-US" altLang="ja-JP" dirty="0"/>
          </a:p>
          <a:p>
            <a:pPr lvl="1"/>
            <a:r>
              <a:rPr kumimoji="1" lang="ja-JP" altLang="en-US"/>
              <a:t>無限回合成した極限から，</a:t>
            </a:r>
            <a:r>
              <a:rPr kumimoji="1" lang="en-US" altLang="ja-JP" dirty="0"/>
              <a:t>3</a:t>
            </a:r>
            <a:r>
              <a:rPr kumimoji="1" lang="ja-JP" altLang="en-US"/>
              <a:t>つに分類できる</a:t>
            </a:r>
            <a:endParaRPr kumimoji="1" lang="en-US" altLang="ja-JP" dirty="0"/>
          </a:p>
          <a:p>
            <a:pPr lvl="2"/>
            <a:r>
              <a:rPr kumimoji="1" lang="ja-JP" altLang="en-US"/>
              <a:t>双曲的</a:t>
            </a:r>
            <a:endParaRPr kumimoji="1" lang="en-US" altLang="ja-JP" dirty="0"/>
          </a:p>
          <a:p>
            <a:pPr lvl="2"/>
            <a:r>
              <a:rPr kumimoji="1" lang="ja-JP" altLang="en-US"/>
              <a:t>楕円的</a:t>
            </a:r>
            <a:endParaRPr kumimoji="1" lang="en-US" altLang="ja-JP" dirty="0"/>
          </a:p>
          <a:p>
            <a:pPr lvl="2"/>
            <a:r>
              <a:rPr kumimoji="1" lang="ja-JP" altLang="en-US"/>
              <a:t>放物的</a:t>
            </a:r>
            <a:endParaRPr kumimoji="1" lang="en-US" altLang="ja-JP" dirty="0"/>
          </a:p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471059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6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dirty="0"/>
              <a:t>円を円に，直線を直線に</a:t>
            </a:r>
            <a:r>
              <a:rPr lang="ja" altLang="en-US" dirty="0"/>
              <a:t>．</a:t>
            </a:r>
            <a:endParaRPr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5" name="Google Shape;195;p36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28650" y="1369219"/>
                <a:ext cx="7886700" cy="3263400"/>
              </a:xfrm>
              <a:prstGeom prst="rect">
                <a:avLst/>
              </a:prstGeom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lvl="0" indent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ja-JP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  <m:r>
                      <a:rPr lang="fr-CA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 altLang="ja-JP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P</m:t>
                    </m:r>
                    <m:r>
                      <m:rPr>
                        <m:sty m:val="p"/>
                      </m:rPr>
                      <a:rPr lang="fr-CA" altLang="ja-JP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SL</m:t>
                    </m:r>
                    <m:d>
                      <m:dPr>
                        <m:ctrlPr>
                          <a:rPr lang="fr-CA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CA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2;</m:t>
                        </m:r>
                        <m:r>
                          <a:rPr lang="fr-CA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ℂ</m:t>
                        </m:r>
                      </m:e>
                    </m:d>
                    <m:r>
                      <a:rPr lang="fr-CA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ja-JP" altLang="en-US"/>
                  <a:t>，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</m:t>
                    </m:r>
                  </m:oMath>
                </a14:m>
                <a:r>
                  <a:rPr lang="ja" altLang="fr-CA" dirty="0"/>
                  <a:t>：</a:t>
                </a:r>
                <a:r>
                  <a:rPr lang="ja-JP" altLang="en-US" dirty="0"/>
                  <a:t>ガウス平面上の（円</a:t>
                </a:r>
                <a:r>
                  <a:rPr lang="fr-CA" altLang="ja" dirty="0"/>
                  <a:t>or</a:t>
                </a:r>
                <a:r>
                  <a:rPr lang="ja-JP" altLang="en-US" dirty="0"/>
                  <a:t>直線</a:t>
                </a:r>
                <a:r>
                  <a:rPr lang="ja-JP" altLang="en-US"/>
                  <a:t>の</a:t>
                </a:r>
                <a:r>
                  <a:rPr lang="ja-JP" altLang="en-US" dirty="0"/>
                  <a:t>）図形</a:t>
                </a:r>
              </a:p>
              <a:p>
                <a:pPr marL="0" lvl="0" indent="0" algn="l" rtl="0">
                  <a:spcBef>
                    <a:spcPts val="800"/>
                  </a:spcBef>
                  <a:spcAft>
                    <a:spcPts val="0"/>
                  </a:spcAft>
                  <a:buNone/>
                </a:pPr>
                <a:r>
                  <a:rPr lang="el-GR" altLang="ja" dirty="0"/>
                  <a:t>Φ</a:t>
                </a:r>
                <a:r>
                  <a:rPr lang="ja-JP" altLang="en-US" dirty="0"/>
                  <a:t>によって</a:t>
                </a:r>
                <a:r>
                  <a:rPr lang="ja-JP" altLang="en-US"/>
                  <a:t>写</a:t>
                </a:r>
                <a:r>
                  <a:rPr lang="ja-JP" altLang="en-US" dirty="0"/>
                  <a:t>された円</a:t>
                </a:r>
                <a:r>
                  <a:rPr lang="fr-CA" altLang="ja" dirty="0"/>
                  <a:t>L</a:t>
                </a:r>
                <a:r>
                  <a:rPr lang="ja" altLang="fr-CA" dirty="0"/>
                  <a:t>（</a:t>
                </a:r>
                <a:r>
                  <a:rPr lang="ja-JP" altLang="en-US" dirty="0"/>
                  <a:t>もしくは直線</a:t>
                </a:r>
                <a:r>
                  <a:rPr lang="fr-CA" altLang="ja" dirty="0"/>
                  <a:t>L</a:t>
                </a:r>
                <a:r>
                  <a:rPr lang="ja" altLang="fr-CA" dirty="0"/>
                  <a:t>）</a:t>
                </a:r>
                <a:r>
                  <a:rPr lang="ja-JP" altLang="en-US" dirty="0"/>
                  <a:t>の像も円（直線）．</a:t>
                </a:r>
              </a:p>
              <a:p>
                <a:pPr marL="0" lvl="0" indent="0" algn="ctr" rtl="0">
                  <a:spcBef>
                    <a:spcPts val="800"/>
                  </a:spcBef>
                  <a:spcAft>
                    <a:spcPts val="0"/>
                  </a:spcAft>
                  <a:buNone/>
                </a:pPr>
                <a14:m>
                  <m:oMath xmlns:m="http://schemas.openxmlformats.org/officeDocument/2006/math">
                    <m:r>
                      <a:rPr lang="ja-JP" altLang="en-US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altLang="ja-JP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={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𝑔𝑥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; 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ja-JP" altLang="en-US" dirty="0"/>
                  <a:t> </a:t>
                </a:r>
              </a:p>
              <a:p>
                <a:pPr marL="0" lvl="0" indent="0" algn="l" rtl="0">
                  <a:spcBef>
                    <a:spcPts val="800"/>
                  </a:spcBef>
                  <a:spcAft>
                    <a:spcPts val="0"/>
                  </a:spcAft>
                  <a:buNone/>
                </a:pPr>
                <a:r>
                  <a:rPr lang="en-US" altLang="ja-JP" dirty="0"/>
                  <a:t>【</a:t>
                </a:r>
                <a:r>
                  <a:rPr lang="ja-JP" altLang="en-US"/>
                  <a:t>示す手順</a:t>
                </a:r>
                <a:r>
                  <a:rPr lang="en-US" altLang="ja-JP" dirty="0"/>
                  <a:t>】</a:t>
                </a:r>
              </a:p>
              <a:p>
                <a:pPr indent="-457200">
                  <a:buSzPct val="100000"/>
                  <a:buFont typeface="+mj-lt"/>
                  <a:buAutoNum type="arabicPeriod"/>
                </a:pPr>
                <a:r>
                  <a:rPr lang="ja-JP" altLang="en-US"/>
                  <a:t>２次正則行列の性質を</a:t>
                </a:r>
                <a:r>
                  <a:rPr lang="ja-JP" altLang="en-US" dirty="0"/>
                  <a:t>確認</a:t>
                </a:r>
                <a:endParaRPr lang="en-US" altLang="ja-JP" dirty="0"/>
              </a:p>
              <a:p>
                <a:pPr indent="-457200">
                  <a:buSzPct val="100000"/>
                  <a:buFont typeface="+mj-lt"/>
                  <a:buAutoNum type="arabicPeriod"/>
                </a:pPr>
                <a:r>
                  <a:rPr lang="en-US" altLang="ja-JP" dirty="0"/>
                  <a:t>SL</a:t>
                </a:r>
                <a:r>
                  <a:rPr lang="ja-JP" altLang="en-US"/>
                  <a:t>に対して上記の性質を適用する</a:t>
                </a:r>
                <a:endParaRPr lang="en-US" altLang="ja-JP" dirty="0"/>
              </a:p>
              <a:p>
                <a:pPr indent="-457200">
                  <a:buSzPct val="100000"/>
                  <a:buFont typeface="+mj-lt"/>
                  <a:buAutoNum type="arabicPeriod"/>
                </a:pPr>
                <a:r>
                  <a:rPr lang="ja-JP" altLang="en-US"/>
                  <a:t>２で求めた式に３種の</a:t>
                </a:r>
                <a:r>
                  <a:rPr lang="en-US" altLang="ja-JP" dirty="0"/>
                  <a:t>PSL</a:t>
                </a:r>
                <a:r>
                  <a:rPr lang="ja-JP" altLang="en-US"/>
                  <a:t>が存在することを確認</a:t>
                </a:r>
                <a:endParaRPr lang="en-US" altLang="ja-JP" dirty="0"/>
              </a:p>
              <a:p>
                <a:pPr indent="-457200">
                  <a:buSzPct val="100000"/>
                  <a:buFont typeface="+mj-lt"/>
                  <a:buAutoNum type="arabicPeriod"/>
                </a:pPr>
                <a:r>
                  <a:rPr lang="ja-JP" altLang="en-US"/>
                  <a:t>各</a:t>
                </a:r>
                <a:r>
                  <a:rPr lang="en-US" altLang="ja-JP" dirty="0"/>
                  <a:t>PSL</a:t>
                </a:r>
                <a:r>
                  <a:rPr lang="ja-JP" altLang="en-US"/>
                  <a:t>がどのような写像なのか確認</a:t>
                </a:r>
                <a:endParaRPr lang="en-US" altLang="ja-JP" dirty="0"/>
              </a:p>
            </p:txBody>
          </p:sp>
        </mc:Choice>
        <mc:Fallback>
          <p:sp>
            <p:nvSpPr>
              <p:cNvPr id="195" name="Google Shape;195;p36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28650" y="1369219"/>
                <a:ext cx="7886700" cy="3263400"/>
              </a:xfrm>
              <a:prstGeom prst="rect">
                <a:avLst/>
              </a:prstGeom>
              <a:blipFill>
                <a:blip r:embed="rId3"/>
                <a:stretch>
                  <a:fillRect l="-1125" b="-155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223534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コンテンツ プレースホルダー 2">
                <a:extLst>
                  <a:ext uri="{FF2B5EF4-FFF2-40B4-BE49-F238E27FC236}">
                    <a16:creationId xmlns:a16="http://schemas.microsoft.com/office/drawing/2014/main" id="{BBAC42F2-2CB1-454E-9B26-7CA9FB27252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8649" y="1268044"/>
                <a:ext cx="8070077" cy="470249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28600" marR="0" lvl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1" lang="en-US" altLang="ja-JP" sz="2800" b="0" i="1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游ゴシック" panose="020B0400000000000000" pitchFamily="34" charset="-128"/>
                    <a:cs typeface="Times New Roman" panose="02020603050405020304" pitchFamily="18" charset="0"/>
                  </a:rPr>
                  <a:t>def</a:t>
                </a:r>
                <a:r>
                  <a:rPr kumimoji="1" lang="en-US" altLang="ja-JP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effectLst/>
                    <a:uLnTx/>
                    <a:uFillTx/>
                    <a:latin typeface="游ゴシック" panose="020F0502020204030204"/>
                    <a:ea typeface="游ゴシック" panose="020B0400000000000000" pitchFamily="34" charset="-128"/>
                    <a:cs typeface="+mn-cs"/>
                  </a:rPr>
                  <a:t>  </a:t>
                </a:r>
                <a:r>
                  <a:rPr kumimoji="1" lang="ja-JP" altLang="en-US" sz="28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effectLst/>
                    <a:uLnTx/>
                    <a:uFillTx/>
                    <a:latin typeface="游ゴシック" panose="020F0502020204030204"/>
                    <a:ea typeface="游ゴシック" panose="020B0400000000000000" pitchFamily="34" charset="-128"/>
                    <a:cs typeface="+mn-cs"/>
                  </a:rPr>
                  <a:t>複素数</a:t>
                </a:r>
                <a:r>
                  <a:rPr kumimoji="1" lang="en-US" altLang="ja-JP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effectLst/>
                    <a:uLnTx/>
                    <a:uFillTx/>
                    <a:latin typeface="游ゴシック" panose="020F0502020204030204"/>
                    <a:ea typeface="游ゴシック" panose="020B0400000000000000" pitchFamily="34" charset="-128"/>
                    <a:cs typeface="+mn-cs"/>
                  </a:rPr>
                  <a:t> </a:t>
                </a:r>
                <a:r>
                  <a:rPr kumimoji="1" lang="en-US" altLang="ja-JP" sz="1600" b="0" i="1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游ゴシック" panose="020B0400000000000000" pitchFamily="34" charset="-128"/>
                    <a:cs typeface="Times New Roman" panose="02020603050405020304" pitchFamily="18" charset="0"/>
                  </a:rPr>
                  <a:t>complex number</a:t>
                </a:r>
              </a:p>
              <a:p>
                <a:pPr marL="685800" marR="0" lvl="1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14:m>
                  <m:oMath xmlns:m="http://schemas.openxmlformats.org/officeDocument/2006/math">
                    <m:r>
                      <a:rPr kumimoji="1" lang="en-US" altLang="ja-JP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𝑥</m:t>
                    </m:r>
                    <m:r>
                      <a:rPr kumimoji="1" lang="en-US" altLang="ja-JP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, </m:t>
                    </m:r>
                    <m:r>
                      <a:rPr kumimoji="1" lang="en-US" altLang="ja-JP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𝑦</m:t>
                    </m:r>
                    <m:r>
                      <a:rPr kumimoji="1" lang="en-US" altLang="ja-JP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∈</m:t>
                    </m:r>
                    <m:r>
                      <a:rPr kumimoji="1" lang="en-US" altLang="ja-JP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ℝ</m:t>
                    </m:r>
                    <m:r>
                      <a:rPr kumimoji="1" lang="en-US" altLang="ja-JP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 ,  </m:t>
                    </m:r>
                    <m:sSup>
                      <m:sSupPr>
                        <m:ctrlPr>
                          <a:rPr kumimoji="1" lang="en-US" altLang="ja-JP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r>
                          <a:rPr kumimoji="1" lang="en-US" altLang="ja-JP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𝑖</m:t>
                        </m:r>
                      </m:e>
                      <m:sup>
                        <m:r>
                          <a:rPr kumimoji="1" lang="en-US" altLang="ja-JP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2</m:t>
                        </m:r>
                      </m:sup>
                    </m:sSup>
                    <m:r>
                      <a:rPr kumimoji="1" lang="en-US" altLang="ja-JP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=−1, </m:t>
                    </m:r>
                    <m:r>
                      <a:rPr kumimoji="1" lang="ja-JP" alt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 </m:t>
                    </m:r>
                    <m:r>
                      <a:rPr kumimoji="1" lang="en-US" altLang="ja-JP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𝑧</m:t>
                    </m:r>
                    <m:r>
                      <a:rPr kumimoji="1" lang="en-US" altLang="ja-JP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=</m:t>
                    </m:r>
                    <m:r>
                      <a:rPr kumimoji="1" lang="en-US" altLang="ja-JP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𝑥</m:t>
                    </m:r>
                    <m:r>
                      <a:rPr kumimoji="1" lang="en-US" altLang="ja-JP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+</m:t>
                    </m:r>
                    <m:r>
                      <a:rPr kumimoji="1" lang="en-US" altLang="ja-JP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𝑖𝑦</m:t>
                    </m:r>
                  </m:oMath>
                </a14:m>
                <a:endParaRPr kumimoji="1" lang="en-US" altLang="ja-JP" sz="24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游ゴシック" panose="020F0502020204030204"/>
                  <a:ea typeface="游ゴシック" panose="020B0400000000000000" pitchFamily="34" charset="-128"/>
                  <a:cs typeface="+mn-cs"/>
                </a:endParaRPr>
              </a:p>
              <a:p>
                <a:pPr marL="228600" marR="0" lvl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1" lang="en-US" altLang="ja-JP" sz="2800" b="0" i="1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游ゴシック" panose="020B0400000000000000" pitchFamily="34" charset="-128"/>
                    <a:cs typeface="Times New Roman" panose="02020603050405020304" pitchFamily="18" charset="0"/>
                  </a:rPr>
                  <a:t>def </a:t>
                </a:r>
                <a:r>
                  <a:rPr kumimoji="1" lang="en-US" altLang="ja-JP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effectLst/>
                    <a:uLnTx/>
                    <a:uFillTx/>
                    <a:latin typeface="游ゴシック" panose="020F0502020204030204"/>
                    <a:ea typeface="游ゴシック" panose="020B0400000000000000" pitchFamily="34" charset="-128"/>
                    <a:cs typeface="+mn-cs"/>
                  </a:rPr>
                  <a:t>  </a:t>
                </a:r>
                <a:r>
                  <a:rPr kumimoji="1" lang="ja-JP" altLang="en-US" sz="28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effectLst/>
                    <a:uLnTx/>
                    <a:uFillTx/>
                    <a:latin typeface="游ゴシック" panose="020F0502020204030204"/>
                    <a:ea typeface="游ゴシック" panose="020B0400000000000000" pitchFamily="34" charset="-128"/>
                    <a:cs typeface="+mn-cs"/>
                  </a:rPr>
                  <a:t>実部</a:t>
                </a:r>
                <a:r>
                  <a:rPr kumimoji="1" lang="en-US" altLang="ja-JP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effectLst/>
                    <a:uLnTx/>
                    <a:uFillTx/>
                    <a:latin typeface="游ゴシック" panose="020F0502020204030204"/>
                    <a:ea typeface="游ゴシック" panose="020B0400000000000000" pitchFamily="34" charset="-128"/>
                    <a:cs typeface="+mn-cs"/>
                  </a:rPr>
                  <a:t> </a:t>
                </a:r>
                <a:r>
                  <a:rPr kumimoji="1" lang="en-US" altLang="ja-JP" sz="1600" b="0" i="1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游ゴシック" panose="020B0400000000000000" pitchFamily="34" charset="-128"/>
                    <a:cs typeface="Times New Roman" panose="02020603050405020304" pitchFamily="18" charset="0"/>
                  </a:rPr>
                  <a:t>real part</a:t>
                </a:r>
              </a:p>
              <a:p>
                <a:pPr marL="685800" marR="0" lvl="1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ja-JP" sz="24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Re</m:t>
                    </m:r>
                    <m:r>
                      <a:rPr kumimoji="1" lang="en-US" altLang="ja-JP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 </m:t>
                    </m:r>
                    <m:r>
                      <a:rPr kumimoji="1" lang="en-US" altLang="ja-JP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𝑧</m:t>
                    </m:r>
                    <m:r>
                      <a:rPr kumimoji="1" lang="en-US" altLang="ja-JP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r>
                      <a:rPr kumimoji="1" lang="en-US" altLang="ja-JP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𝑥</m:t>
                    </m:r>
                  </m:oMath>
                </a14:m>
                <a:endParaRPr kumimoji="1" lang="en-US" altLang="ja-JP" sz="24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游ゴシック" panose="020F0502020204030204"/>
                  <a:ea typeface="游ゴシック" panose="020B0400000000000000" pitchFamily="34" charset="-128"/>
                  <a:cs typeface="+mn-cs"/>
                </a:endParaRPr>
              </a:p>
              <a:p>
                <a:pPr marL="228600" marR="0" lvl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1" lang="en-US" altLang="ja-JP" sz="2800" b="0" i="1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游ゴシック" panose="020B0400000000000000" pitchFamily="34" charset="-128"/>
                    <a:cs typeface="Times New Roman" panose="02020603050405020304" pitchFamily="18" charset="0"/>
                  </a:rPr>
                  <a:t>def</a:t>
                </a:r>
                <a:r>
                  <a:rPr kumimoji="1" lang="en-US" altLang="ja-JP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effectLst/>
                    <a:uLnTx/>
                    <a:uFillTx/>
                    <a:latin typeface="游ゴシック" panose="020F0502020204030204"/>
                    <a:ea typeface="游ゴシック" panose="020B0400000000000000" pitchFamily="34" charset="-128"/>
                    <a:cs typeface="+mn-cs"/>
                  </a:rPr>
                  <a:t>  </a:t>
                </a:r>
                <a:r>
                  <a:rPr kumimoji="1" lang="ja-JP" altLang="en-US" sz="28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effectLst/>
                    <a:uLnTx/>
                    <a:uFillTx/>
                    <a:latin typeface="游ゴシック" panose="020F0502020204030204"/>
                    <a:ea typeface="游ゴシック" panose="020B0400000000000000" pitchFamily="34" charset="-128"/>
                    <a:cs typeface="+mn-cs"/>
                  </a:rPr>
                  <a:t>虚部</a:t>
                </a:r>
                <a:r>
                  <a:rPr kumimoji="1" lang="en-US" altLang="ja-JP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effectLst/>
                    <a:uLnTx/>
                    <a:uFillTx/>
                    <a:latin typeface="游ゴシック" panose="020F0502020204030204"/>
                    <a:ea typeface="游ゴシック" panose="020B0400000000000000" pitchFamily="34" charset="-128"/>
                    <a:cs typeface="+mn-cs"/>
                  </a:rPr>
                  <a:t> </a:t>
                </a:r>
                <a:r>
                  <a:rPr kumimoji="1" lang="en-US" altLang="ja-JP" sz="1600" b="0" i="1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游ゴシック" panose="020B0400000000000000" pitchFamily="34" charset="-128"/>
                    <a:cs typeface="Times New Roman" panose="02020603050405020304" pitchFamily="18" charset="0"/>
                  </a:rPr>
                  <a:t>imaginary part</a:t>
                </a:r>
              </a:p>
              <a:p>
                <a:pPr marL="685800" marR="0" lvl="1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ja-JP" sz="24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Im</m:t>
                    </m:r>
                    <m:r>
                      <a:rPr kumimoji="1" lang="en-US" altLang="ja-JP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 </m:t>
                    </m:r>
                    <m:r>
                      <a:rPr kumimoji="1" lang="en-US" altLang="ja-JP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𝑧</m:t>
                    </m:r>
                    <m:r>
                      <a:rPr kumimoji="1" lang="en-US" altLang="ja-JP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r>
                      <a:rPr kumimoji="1" lang="en-US" altLang="ja-JP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𝑦</m:t>
                    </m:r>
                  </m:oMath>
                </a14:m>
                <a:endParaRPr kumimoji="1" lang="en-US" altLang="ja-JP" sz="24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游ゴシック" panose="020F0502020204030204"/>
                  <a:cs typeface="+mn-cs"/>
                </a:endParaRPr>
              </a:p>
            </p:txBody>
          </p:sp>
        </mc:Choice>
        <mc:Fallback xmlns="">
          <p:sp>
            <p:nvSpPr>
              <p:cNvPr id="6" name="コンテンツ プレースホルダー 2">
                <a:extLst>
                  <a:ext uri="{FF2B5EF4-FFF2-40B4-BE49-F238E27FC236}">
                    <a16:creationId xmlns:a16="http://schemas.microsoft.com/office/drawing/2014/main" id="{BBAC42F2-2CB1-454E-9B26-7CA9FB2725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49" y="1268044"/>
                <a:ext cx="8070077" cy="4702493"/>
              </a:xfrm>
              <a:prstGeom prst="rect">
                <a:avLst/>
              </a:prstGeom>
              <a:blipFill>
                <a:blip r:embed="rId2"/>
                <a:stretch>
                  <a:fillRect l="-1256" t="-242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Google Shape;147;p28">
            <a:extLst>
              <a:ext uri="{FF2B5EF4-FFF2-40B4-BE49-F238E27FC236}">
                <a16:creationId xmlns:a16="http://schemas.microsoft.com/office/drawing/2014/main" id="{B38B29E8-BD06-BB4E-B154-9911B43BB8D4}"/>
              </a:ext>
            </a:extLst>
          </p:cNvPr>
          <p:cNvSpPr txBox="1">
            <a:spLocks/>
          </p:cNvSpPr>
          <p:nvPr/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ja-JP" altLang="en-US" sz="1800"/>
              <a:t>複素数の基礎</a:t>
            </a:r>
            <a:endParaRPr lang="en-US" altLang="ja-JP" sz="1800" dirty="0"/>
          </a:p>
          <a:p>
            <a:pPr algn="l"/>
            <a:r>
              <a:rPr lang="ja-JP" altLang="en-US" sz="2800"/>
              <a:t>複素数・実部・虚部</a:t>
            </a:r>
            <a:endParaRPr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71702944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7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1800" dirty="0"/>
              <a:t>一次分数変換の性質</a:t>
            </a:r>
            <a:r>
              <a:rPr lang="en-US" altLang="ja" sz="1800" dirty="0"/>
              <a:t> &gt; </a:t>
            </a:r>
            <a:r>
              <a:rPr lang="ja-JP" altLang="en-US" sz="1800"/>
              <a:t>円円対応</a:t>
            </a:r>
            <a:r>
              <a:rPr lang="en-US" altLang="ja-JP" sz="1800" dirty="0"/>
              <a:t> &gt; </a:t>
            </a:r>
            <a:r>
              <a:rPr lang="ja-JP" altLang="en-US" sz="1800"/>
              <a:t>示す１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dirty="0"/>
              <a:t>2</a:t>
            </a:r>
            <a:r>
              <a:rPr lang="ja-JP" altLang="en-US"/>
              <a:t>次正則行列の性質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1" name="Google Shape;201;p37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28650" y="1037749"/>
                <a:ext cx="7886700" cy="3263400"/>
              </a:xfrm>
              <a:prstGeom prst="rect">
                <a:avLst/>
              </a:prstGeom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lvl="0" indent="0" algn="l" rtl="0">
                  <a:spcBef>
                    <a:spcPts val="800"/>
                  </a:spcBef>
                  <a:spcAft>
                    <a:spcPts val="0"/>
                  </a:spcAft>
                  <a:buNone/>
                </a:pPr>
                <a:r>
                  <a:rPr lang="en-US" altLang="ja-JP" dirty="0" err="1"/>
                  <a:t>lem</a:t>
                </a:r>
                <a:r>
                  <a:rPr lang="en-US" altLang="ja-JP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ja-JP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ja-JP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e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mr>
                          <m:mr>
                            <m:e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e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</m:mr>
                        </m:m>
                      </m:e>
                    </m:d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:2</m:t>
                    </m:r>
                    <m:r>
                      <a:rPr lang="ja-JP" altLang="en-US" i="1">
                        <a:latin typeface="Cambria Math" panose="02040503050406030204" pitchFamily="18" charset="0"/>
                      </a:rPr>
                      <m:t>次</m:t>
                    </m:r>
                    <m:r>
                      <a:rPr lang="ja-JP" altLang="en-US" i="1" smtClean="0">
                        <a:latin typeface="Cambria Math" panose="02040503050406030204" pitchFamily="18" charset="0"/>
                      </a:rPr>
                      <m:t>正則行列</m:t>
                    </m:r>
                    <m:r>
                      <a:rPr lang="ja-JP" altLang="en-US" i="1">
                        <a:latin typeface="Cambria Math" panose="02040503050406030204" pitchFamily="18" charset="0"/>
                      </a:rPr>
                      <m:t>で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≠0</m:t>
                    </m:r>
                  </m:oMath>
                </a14:m>
                <a:r>
                  <a:rPr lang="ja-JP" altLang="en-US"/>
                  <a:t>したとき，</a:t>
                </a:r>
                <a:endParaRPr lang="en-US" altLang="ja-JP" dirty="0"/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ja-JP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e>
                                <m:r>
                                  <a:rPr lang="en-US" altLang="ja-JP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ja-JP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e>
                                <m:r>
                                  <a:rPr lang="en-US" altLang="ja-JP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ja-JP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ja-JP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ja-JP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e>
                                <m:r>
                                  <a:rPr lang="en-US" altLang="ja-JP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ja-JP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e>
                                <m:r>
                                  <a:rPr lang="en-US" altLang="ja-JP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ja-JP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ja-JP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ja-JP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ja-JP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𝛿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ja-JP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ja-JP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pPr marL="0" lvl="0" indent="0">
                  <a:buNone/>
                </a:pPr>
                <a:r>
                  <a:rPr lang="ja-JP" altLang="en-US"/>
                  <a:t>となる</a:t>
                </a:r>
                <a14:m>
                  <m:oMath xmlns:m="http://schemas.openxmlformats.org/officeDocument/2006/math">
                    <m:r>
                      <a:rPr lang="en-US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m:rPr>
                        <m:brk m:alnAt="7"/>
                      </m:rPr>
                      <a:rPr lang="en-US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US" altLang="ja-JP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altLang="ja-JP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ja-JP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ℂ</m:t>
                    </m:r>
                  </m:oMath>
                </a14:m>
                <a:r>
                  <a:rPr lang="ja-JP" altLang="en-US" dirty="0"/>
                  <a:t>が</a:t>
                </a:r>
                <a:r>
                  <a:rPr lang="ja-JP" altLang="en-US"/>
                  <a:t>存在する．</a:t>
                </a:r>
                <a:endParaRPr lang="en-US" altLang="ja-JP" dirty="0"/>
              </a:p>
              <a:p>
                <a:pPr marL="0" lvl="0" indent="0">
                  <a:buNone/>
                </a:pPr>
                <a:r>
                  <a:rPr lang="en-US" altLang="ja-JP" dirty="0"/>
                  <a:t>【</a:t>
                </a:r>
                <a:r>
                  <a:rPr lang="ja-JP" altLang="en-US"/>
                  <a:t>補題を示す</a:t>
                </a:r>
                <a:r>
                  <a:rPr lang="en-US" altLang="ja-JP" dirty="0"/>
                  <a:t>】</a:t>
                </a:r>
              </a:p>
              <a:p>
                <a:pPr marL="0" lvl="0" indent="0">
                  <a:buNone/>
                </a:pPr>
                <a:r>
                  <a:rPr lang="ja-JP" altLang="en-US"/>
                  <a:t>右辺の積を計算すると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ja-JP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mr>
                          <m:m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</m:mr>
                        </m:m>
                      </m:e>
                    </m:d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ja-JP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</m:e>
                          </m:mr>
                          <m:m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m:rPr>
                                  <m:brk m:alnAt="7"/>
                                </m:rP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ja-JP" altLang="en-US"/>
                  <a:t>となる．</a:t>
                </a:r>
                <a:endParaRPr lang="en-US" altLang="ja-JP" dirty="0"/>
              </a:p>
              <a:p>
                <a:pPr marL="0" lvl="0" indent="0">
                  <a:buNone/>
                </a:pPr>
                <a:r>
                  <a:rPr lang="ja-JP" altLang="en-US"/>
                  <a:t>４変を</a:t>
                </a:r>
                <a:r>
                  <a:rPr lang="en-US" altLang="ja-JP" dirty="0"/>
                  <a:t>4</a:t>
                </a:r>
                <a:r>
                  <a:rPr lang="ja-JP" altLang="en-US"/>
                  <a:t>つの方程式から解けばいい．</a:t>
                </a:r>
                <a:endParaRPr lang="en-US" altLang="ja-JP" dirty="0"/>
              </a:p>
              <a:p>
                <a:pPr marL="0" lvl="0" indent="0">
                  <a:buNone/>
                </a:pPr>
                <a:r>
                  <a:rPr lang="ja-JP" altLang="en-US"/>
                  <a:t>特に，</a:t>
                </a:r>
                <a:r>
                  <a:rPr lang="en-US" altLang="ja-JP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ja-JP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mr>
                          <m:m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</m:mr>
                        </m:m>
                      </m:e>
                    </m:d>
                    <m:r>
                      <a:rPr lang="en-US" altLang="ja-JP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𝑆𝐿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(2;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ℂ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ja-JP" altLang="en-US" dirty="0"/>
                  <a:t>の</a:t>
                </a:r>
                <a:r>
                  <a:rPr lang="ja-JP" altLang="en-US"/>
                  <a:t>場合は右辺の行列</a:t>
                </a:r>
                <a:r>
                  <a:rPr lang="en-US" altLang="ja-JP" dirty="0"/>
                  <a:t>3</a:t>
                </a:r>
                <a:r>
                  <a:rPr lang="ja-JP" altLang="en-US"/>
                  <a:t>つも</a:t>
                </a:r>
                <a:r>
                  <a:rPr lang="en-US" altLang="ja-JP" dirty="0"/>
                  <a:t>SL(2;C)</a:t>
                </a:r>
                <a:r>
                  <a:rPr lang="ja-JP" altLang="en-US"/>
                  <a:t> □</a:t>
                </a:r>
                <a:endParaRPr dirty="0"/>
              </a:p>
            </p:txBody>
          </p:sp>
        </mc:Choice>
        <mc:Fallback xmlns="">
          <p:sp>
            <p:nvSpPr>
              <p:cNvPr id="201" name="Google Shape;201;p37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28650" y="1037749"/>
                <a:ext cx="7886700" cy="3263400"/>
              </a:xfrm>
              <a:prstGeom prst="rect">
                <a:avLst/>
              </a:prstGeom>
              <a:blipFill>
                <a:blip r:embed="rId3"/>
                <a:stretch>
                  <a:fillRect l="-1125" b="-1279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8119487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00" name="Google Shape;200;p37"/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628650" y="273844"/>
                <a:ext cx="7886700" cy="994200"/>
              </a:xfrm>
              <a:prstGeom prst="rect">
                <a:avLst/>
              </a:prstGeom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>
                  <a:buSzPts val="1100"/>
                </a:pPr>
                <a:r>
                  <a:rPr lang="ja-JP" altLang="en-US" sz="1800" dirty="0"/>
                  <a:t>一次分数変換の性質 </a:t>
                </a:r>
                <a:r>
                  <a:rPr lang="en-US" altLang="ja-JP" sz="1800" dirty="0"/>
                  <a:t>&gt; </a:t>
                </a:r>
                <a:r>
                  <a:rPr lang="ja-JP" altLang="en-US" sz="1800"/>
                  <a:t>円円対応</a:t>
                </a:r>
                <a:r>
                  <a:rPr lang="ja-JP" altLang="en-US" sz="1800" dirty="0"/>
                  <a:t> </a:t>
                </a:r>
                <a:r>
                  <a:rPr lang="en-US" altLang="ja-JP" sz="1800" dirty="0"/>
                  <a:t>&gt; </a:t>
                </a:r>
                <a:r>
                  <a:rPr lang="ja-JP" altLang="en-US" sz="1800"/>
                  <a:t>示す２</a:t>
                </a:r>
                <a:br>
                  <a:rPr lang="ja-JP" altLang="en-US"/>
                </a:br>
                <a14:m>
                  <m:oMath xmlns:m="http://schemas.openxmlformats.org/officeDocument/2006/math">
                    <m:r>
                      <a:rPr lang="ja-JP" altLang="en-US" sz="36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行列</m:t>
                    </m:r>
                    <m:r>
                      <m:rPr>
                        <m:sty m:val="p"/>
                      </m:rPr>
                      <a:rPr lang="fr-CA" altLang="ja-JP" sz="36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  <m:r>
                      <a:rPr lang="fr-CA" altLang="ja-JP" sz="3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fr-CA" altLang="ja-JP" sz="36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SL</m:t>
                    </m:r>
                    <m:r>
                      <a:rPr lang="fr-CA" altLang="ja-JP" sz="3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(2;</m:t>
                    </m:r>
                    <m:r>
                      <a:rPr lang="fr-CA" altLang="ja-JP" sz="3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  <m:r>
                      <a:rPr lang="fr-CA" altLang="ja-JP" sz="3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ja-JP" altLang="en-US" sz="3600"/>
                  <a:t>を</a:t>
                </a:r>
                <a:r>
                  <a:rPr lang="el-GR" altLang="ja-JP" sz="3600" dirty="0" err="1"/>
                  <a:t>Φ</a:t>
                </a:r>
                <a:r>
                  <a:rPr lang="ja-JP" altLang="en-US" sz="3600"/>
                  <a:t>で写す</a:t>
                </a:r>
                <a:r>
                  <a:rPr lang="en-US" altLang="ja-JP" sz="3600" dirty="0"/>
                  <a:t>(</a:t>
                </a:r>
                <a:r>
                  <a:rPr lang="en-US" altLang="ja-JP" sz="3600" dirty="0">
                    <a:latin typeface="Cambria Math" panose="02040503050406030204" pitchFamily="18" charset="0"/>
                  </a:rPr>
                  <a:t>a</a:t>
                </a:r>
                <a:r>
                  <a:rPr lang="ja-JP" altLang="en-US" sz="3600">
                    <a:latin typeface="Cambria Math" panose="02040503050406030204" pitchFamily="18" charset="0"/>
                  </a:rPr>
                  <a:t>≠</a:t>
                </a:r>
                <a:r>
                  <a:rPr lang="en-US" altLang="ja-JP" sz="3600" dirty="0">
                    <a:latin typeface="Cambria Math" panose="02040503050406030204" pitchFamily="18" charset="0"/>
                  </a:rPr>
                  <a:t>0</a:t>
                </a:r>
                <a:r>
                  <a:rPr lang="ja-JP" altLang="en-US" sz="3600">
                    <a:latin typeface="Cambria Math" panose="02040503050406030204" pitchFamily="18" charset="0"/>
                  </a:rPr>
                  <a:t>の時</a:t>
                </a:r>
                <a:r>
                  <a:rPr lang="en-US" altLang="ja-JP" dirty="0"/>
                  <a:t>)</a:t>
                </a:r>
                <a:endParaRPr dirty="0"/>
              </a:p>
            </p:txBody>
          </p:sp>
        </mc:Choice>
        <mc:Fallback xmlns="">
          <p:sp>
            <p:nvSpPr>
              <p:cNvPr id="200" name="Google Shape;200;p37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273844"/>
                <a:ext cx="7886700" cy="994200"/>
              </a:xfrm>
              <a:prstGeom prst="rect">
                <a:avLst/>
              </a:prstGeom>
              <a:blipFill>
                <a:blip r:embed="rId3"/>
                <a:stretch>
                  <a:fillRect l="-1768" b="-1519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1" name="Google Shape;201;p37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28650" y="1186339"/>
                <a:ext cx="7886700" cy="3263400"/>
              </a:xfrm>
              <a:prstGeom prst="rect">
                <a:avLst/>
              </a:prstGeom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lvl="0" indent="0">
                  <a:buNone/>
                </a:pPr>
                <a:r>
                  <a:rPr lang="ja-JP" altLang="en-US"/>
                  <a:t>補題より</a:t>
                </a:r>
                <a14:m>
                  <m:oMath xmlns:m="http://schemas.openxmlformats.org/officeDocument/2006/math">
                    <m:r>
                      <a:rPr lang="ja-JP" altLang="en-US" i="1" smtClean="0"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altLang="ja-JP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ja-JP" altLang="en-US" i="1" smtClean="0">
                        <a:latin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en-US" altLang="ja-JP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altLang="ja-JP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ja-JP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e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e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</m:mr>
                            </m:m>
                          </m:e>
                        </m:d>
                      </m:e>
                    </m:d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ja-JP" altLang="en-US" i="1">
                        <a:latin typeface="Cambria Math" panose="02040503050406030204" pitchFamily="18" charset="0"/>
                      </a:rPr>
                      <m:t>𝜑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(</m:t>
                    </m:r>
                    <m:d>
                      <m:d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ja-JP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ja-JP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e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ja-JP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ja-JP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e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ja-JP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ja-JP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ja-JP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</m:e>
                          </m:mr>
                          <m:mr>
                            <m:e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457200" lvl="1" indent="0">
                  <a:buNone/>
                </a:pPr>
                <a:r>
                  <a:rPr lang="ja-JP" altLang="en-US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ここで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ja-JP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ja-JP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ja-JP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ja-JP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ja-JP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e>
                              <m:r>
                                <a:rPr lang="en-US" altLang="ja-JP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altLang="ja-JP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=−</m:t>
                    </m:r>
                    <m:d>
                      <m:dPr>
                        <m:ctrlPr>
                          <a:rPr lang="en-US" altLang="ja-JP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ja-JP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ja-JP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ja-JP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mr>
                          <m:mr>
                            <m:e>
                              <m:r>
                                <a:rPr lang="en-US" altLang="ja-JP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e>
                              <m:r>
                                <a:rPr lang="en-US" altLang="ja-JP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ctrlPr>
                          <a:rPr lang="en-US" altLang="ja-JP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ja-JP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ja-JP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ja-JP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</m:mr>
                          <m:mr>
                            <m:e>
                              <m:r>
                                <a:rPr lang="en-US" altLang="ja-JP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ja-JP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ctrlPr>
                          <a:rPr lang="en-US" altLang="ja-JP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ja-JP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ja-JP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ja-JP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mr>
                          <m:mr>
                            <m:e>
                              <m:r>
                                <a:rPr lang="en-US" altLang="ja-JP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e>
                              <m:r>
                                <a:rPr lang="en-US" altLang="ja-JP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だが，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altLang="ja-JP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ja-JP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ja-JP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ja-JP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ja-JP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e>
                              <m:r>
                                <a:rPr lang="en-US" altLang="ja-JP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altLang="ja-JP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 altLang="ja-JP" b="0" i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SL</m:t>
                    </m:r>
                    <m:r>
                      <a:rPr lang="en-US" altLang="ja-JP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(2;</m:t>
                    </m:r>
                    <m:r>
                      <a:rPr lang="en-US" altLang="ja-JP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  <m:r>
                      <a:rPr lang="en-US" altLang="ja-JP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n-U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よりPSLで写すと符号は考慮しなくて良いので</a:t>
                </a:r>
                <a:endPara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ja-JP" altLang="en-US" i="1">
                          <a:latin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e>
                                    <m: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e>
                                    <m: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</m:d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ja-JP" altLang="en-US" i="1">
                          <a:latin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ja-JP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ja-JP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ja-JP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altLang="ja-JP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ja-JP" altLang="en-US" i="1">
                          <a:latin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ja-JP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ja-JP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ja-JP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ja-JP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ja-JP" altLang="en-US" i="1">
                          <a:latin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ja-JP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ja-JP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ja-JP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altLang="ja-JP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ja-JP" altLang="en-US" i="1">
                          <a:latin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ja-JP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e>
                                <m:r>
                                  <a:rPr lang="en-US" altLang="ja-JP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ja-JP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ja-JP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</m:mr>
                          </m:m>
                        </m:e>
                      </m:d>
                      <m:r>
                        <a:rPr lang="ja-JP" altLang="en-US" i="1">
                          <a:latin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ja-JP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ja-JP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𝛿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ja-JP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ja-JP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pPr marL="0" lvl="0" indent="0">
                  <a:buNone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ja-JP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mr>
                          <m:m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</m:mr>
                        </m:m>
                      </m:e>
                    </m:d>
                    <m:r>
                      <a:rPr lang="en-US" altLang="ja-JP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 altLang="ja-JP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SL</m:t>
                    </m:r>
                    <m:r>
                      <a:rPr lang="en-US" altLang="ja-JP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(2;</m:t>
                    </m:r>
                    <m:r>
                      <a:rPr lang="en-US" altLang="ja-JP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  <m:r>
                      <a:rPr lang="en-US" altLang="ja-JP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より</a:t>
                </a:r>
                <a:r>
                  <a:rPr lang="en-US" altLang="ja-JP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-JP" b="0" i="0" smtClean="0">
                        <a:latin typeface="Cambria Math" panose="02040503050406030204" pitchFamily="18" charset="0"/>
                      </a:rPr>
                      <m:t>det</m:t>
                    </m:r>
                    <m:d>
                      <m:d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ja-JP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</m:mr>
                        </m:m>
                      </m:e>
                    </m:d>
                    <m:r>
                      <a:rPr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=1⟺</m:t>
                    </m:r>
                    <m:r>
                      <m:rPr>
                        <m:brk m:alnAt="7"/>
                      </m:rPr>
                      <a:rPr lang="en-US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</m:oMath>
                </a14:m>
                <a:endParaRPr lang="en-US" dirty="0"/>
              </a:p>
              <a:p>
                <a:pPr marL="0" lvl="0" indent="0">
                  <a:buNone/>
                </a:pPr>
                <a:r>
                  <a:rPr lang="ja-JP" altLang="en-US"/>
                  <a:t>つまり，</a:t>
                </a:r>
                <a:r>
                  <a:rPr lang="en-US" altLang="ja-JP" dirty="0"/>
                  <a:t>PSL</a:t>
                </a:r>
                <a:r>
                  <a:rPr lang="ja-JP" altLang="en-US"/>
                  <a:t>の合成（つまり</a:t>
                </a:r>
                <a:r>
                  <a:rPr lang="en-US" altLang="ja-JP" dirty="0"/>
                  <a:t>PSL</a:t>
                </a:r>
                <a:r>
                  <a:rPr lang="ja-JP" altLang="en-US"/>
                  <a:t>）であることがわかる．</a:t>
                </a:r>
                <a:endParaRPr lang="en-US" dirty="0"/>
              </a:p>
            </p:txBody>
          </p:sp>
        </mc:Choice>
        <mc:Fallback xmlns="">
          <p:sp>
            <p:nvSpPr>
              <p:cNvPr id="201" name="Google Shape;201;p37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28650" y="1186339"/>
                <a:ext cx="7886700" cy="3263400"/>
              </a:xfrm>
              <a:prstGeom prst="rect">
                <a:avLst/>
              </a:prstGeom>
              <a:blipFill>
                <a:blip r:embed="rId4"/>
                <a:stretch>
                  <a:fillRect l="-1125" b="-852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3850907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00" name="Google Shape;200;p37"/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628650" y="273844"/>
                <a:ext cx="7886700" cy="994200"/>
              </a:xfrm>
              <a:prstGeom prst="rect">
                <a:avLst/>
              </a:prstGeom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>
                  <a:buSzPts val="1100"/>
                </a:pPr>
                <a:r>
                  <a:rPr lang="ja-JP" altLang="en-US" sz="1800" dirty="0"/>
                  <a:t>一次分数変換の性質 </a:t>
                </a:r>
                <a:r>
                  <a:rPr lang="en-US" altLang="ja-JP" sz="1800" dirty="0"/>
                  <a:t>&gt; </a:t>
                </a:r>
                <a:r>
                  <a:rPr lang="ja-JP" altLang="en-US" sz="1800"/>
                  <a:t>円円対応</a:t>
                </a:r>
                <a:r>
                  <a:rPr lang="ja-JP" altLang="en-US" sz="1800" dirty="0"/>
                  <a:t> </a:t>
                </a:r>
                <a:r>
                  <a:rPr lang="en-US" altLang="ja-JP" sz="1800" dirty="0"/>
                  <a:t>&gt; </a:t>
                </a:r>
                <a:r>
                  <a:rPr lang="ja-JP" altLang="en-US" sz="1800"/>
                  <a:t>示す２</a:t>
                </a:r>
                <a:br>
                  <a:rPr lang="ja-JP" altLang="en-US"/>
                </a:br>
                <a14:m>
                  <m:oMath xmlns:m="http://schemas.openxmlformats.org/officeDocument/2006/math">
                    <m:r>
                      <a:rPr lang="ja-JP" altLang="en-US" sz="36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行列</m:t>
                    </m:r>
                    <m:r>
                      <m:rPr>
                        <m:sty m:val="p"/>
                      </m:rPr>
                      <a:rPr lang="fr-CA" altLang="ja-JP" sz="36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  <m:r>
                      <a:rPr lang="fr-CA" altLang="ja-JP" sz="3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fr-CA" altLang="ja-JP" sz="36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SL</m:t>
                    </m:r>
                    <m:r>
                      <a:rPr lang="fr-CA" altLang="ja-JP" sz="3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(2;</m:t>
                    </m:r>
                    <m:r>
                      <a:rPr lang="fr-CA" altLang="ja-JP" sz="3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  <m:r>
                      <a:rPr lang="fr-CA" altLang="ja-JP" sz="3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ja-JP" altLang="en-US" sz="3600"/>
                  <a:t>を</a:t>
                </a:r>
                <a:r>
                  <a:rPr lang="el-GR" altLang="ja-JP" sz="3600" dirty="0" err="1"/>
                  <a:t>Φ</a:t>
                </a:r>
                <a:r>
                  <a:rPr lang="ja-JP" altLang="en-US" sz="3600"/>
                  <a:t>で写す</a:t>
                </a:r>
                <a:r>
                  <a:rPr lang="en-US" altLang="ja-JP" sz="3600" dirty="0"/>
                  <a:t>(</a:t>
                </a:r>
                <a:r>
                  <a:rPr lang="en-US" altLang="ja-JP" sz="3600" dirty="0">
                    <a:latin typeface="Cambria Math" panose="02040503050406030204" pitchFamily="18" charset="0"/>
                  </a:rPr>
                  <a:t>a=0</a:t>
                </a:r>
                <a:r>
                  <a:rPr lang="ja-JP" altLang="en-US" sz="3600">
                    <a:latin typeface="Cambria Math" panose="02040503050406030204" pitchFamily="18" charset="0"/>
                  </a:rPr>
                  <a:t>の時</a:t>
                </a:r>
                <a:r>
                  <a:rPr lang="en-US" altLang="ja-JP" dirty="0"/>
                  <a:t>)</a:t>
                </a:r>
                <a:endParaRPr dirty="0"/>
              </a:p>
            </p:txBody>
          </p:sp>
        </mc:Choice>
        <mc:Fallback xmlns="">
          <p:sp>
            <p:nvSpPr>
              <p:cNvPr id="200" name="Google Shape;200;p37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273844"/>
                <a:ext cx="7886700" cy="994200"/>
              </a:xfrm>
              <a:prstGeom prst="rect">
                <a:avLst/>
              </a:prstGeom>
              <a:blipFill>
                <a:blip r:embed="rId3"/>
                <a:stretch>
                  <a:fillRect l="-1768" b="-1519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1" name="Google Shape;201;p37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28650" y="1186339"/>
                <a:ext cx="7886700" cy="3263400"/>
              </a:xfrm>
              <a:prstGeom prst="rect">
                <a:avLst/>
              </a:prstGeom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lvl="0" indent="0">
                  <a:buNone/>
                </a:pPr>
                <a:r>
                  <a:rPr lang="en-US" altLang="ja-JP" dirty="0"/>
                  <a:t>a</a:t>
                </a:r>
                <a:r>
                  <a:rPr lang="ja-JP" altLang="en-US"/>
                  <a:t>≠</a:t>
                </a:r>
                <a:r>
                  <a:rPr lang="en-US" altLang="ja-JP" dirty="0"/>
                  <a:t>0</a:t>
                </a:r>
                <a:r>
                  <a:rPr lang="ja-JP" altLang="en-US"/>
                  <a:t>の時と同様に</a:t>
                </a:r>
                <a:endParaRPr lang="en-US" altLang="ja-JP" dirty="0"/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ja-JP" altLang="en-US" i="1" smtClean="0">
                          <a:latin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e>
                                    <m: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</m:d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ja-JP" altLang="en-US" i="1">
                          <a:latin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ja-JP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ja-JP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ja-JP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altLang="ja-JP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ja-JP" altLang="en-US" i="1">
                          <a:latin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ja-JP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ja-JP" b="0" i="1" smtClean="0">
                                    <a:latin typeface="Cambria Math" panose="02040503050406030204" pitchFamily="18" charset="0"/>
                                  </a:rPr>
                                  <m:t>𝑐𝑖</m:t>
                                </m:r>
                              </m:e>
                              <m:e>
                                <m:r>
                                  <a:rPr lang="en-US" altLang="ja-JP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ja-JP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ja-JP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ja-JP" b="0" i="1" smtClean="0">
                                    <a:latin typeface="Cambria Math" panose="02040503050406030204" pitchFamily="18" charset="0"/>
                                  </a:rPr>
                                  <m:t>𝑏𝑖</m:t>
                                </m:r>
                              </m:e>
                            </m:mr>
                          </m:m>
                        </m:e>
                      </m:d>
                      <m:r>
                        <a:rPr lang="ja-JP" altLang="en-US" i="1">
                          <a:latin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en-US" altLang="ja-JP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ja-JP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ja-JP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ja-JP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altLang="ja-JP" b="0" i="1" smtClean="0"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US" altLang="ja-JP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ja-JP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ja-JP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pPr marL="0" lvl="0" indent="0">
                  <a:buNone/>
                </a:pPr>
                <a:r>
                  <a:rPr lang="en-US" dirty="0" err="1"/>
                  <a:t>と変形できる</a:t>
                </a:r>
                <a:r>
                  <a:rPr lang="en-US" dirty="0"/>
                  <a:t>．</a:t>
                </a:r>
              </a:p>
              <a:p>
                <a:pPr marL="0" lvl="0" indent="0">
                  <a:buNone/>
                </a:pPr>
                <a:r>
                  <a:rPr lang="ja-JP" altLang="en-US"/>
                  <a:t>また，</a:t>
                </a:r>
                <a:r>
                  <a:rPr lang="en-US" altLang="ja-JP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ja-JP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𝑐𝑖</m:t>
                              </m:r>
                            </m:e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𝑏𝑖</m:t>
                              </m:r>
                            </m:e>
                          </m:mr>
                        </m:m>
                      </m:e>
                    </m:d>
                    <m:r>
                      <a:rPr lang="en-US" altLang="ja-JP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 altLang="ja-JP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SL</m:t>
                    </m:r>
                    <m:r>
                      <a:rPr lang="en-US" altLang="ja-JP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(2;</m:t>
                    </m:r>
                    <m:r>
                      <a:rPr lang="en-US" altLang="ja-JP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  <m:r>
                      <a:rPr lang="en-US" altLang="ja-JP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 err="1"/>
                  <a:t>なので</a:t>
                </a:r>
                <a:r>
                  <a:rPr lang="en-US" altLang="ja-JP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ja-JP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𝑏𝑐</m:t>
                    </m:r>
                    <m:r>
                      <a:rPr lang="en-US" altLang="ja-JP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=−1</m:t>
                    </m:r>
                  </m:oMath>
                </a14:m>
                <a:endParaRPr lang="en-US" dirty="0"/>
              </a:p>
              <a:p>
                <a:pPr marL="0" lvl="0" indent="0">
                  <a:buNone/>
                </a:pPr>
                <a:r>
                  <a:rPr lang="ja-JP" altLang="en-US"/>
                  <a:t>よって</a:t>
                </a:r>
                <a:r>
                  <a:rPr lang="en-US" altLang="ja-JP" dirty="0"/>
                  <a:t>a=0</a:t>
                </a:r>
                <a:r>
                  <a:rPr lang="ja-JP" altLang="en-US"/>
                  <a:t>の時も</a:t>
                </a:r>
                <a:r>
                  <a:rPr lang="en-US" altLang="ja-JP" dirty="0"/>
                  <a:t>PSL</a:t>
                </a:r>
                <a:r>
                  <a:rPr lang="ja-JP" altLang="en-US"/>
                  <a:t>の合成であることがわかる．</a:t>
                </a:r>
                <a:endParaRPr lang="en-US" altLang="ja-JP" dirty="0"/>
              </a:p>
            </p:txBody>
          </p:sp>
        </mc:Choice>
        <mc:Fallback xmlns="">
          <p:sp>
            <p:nvSpPr>
              <p:cNvPr id="201" name="Google Shape;201;p37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28650" y="1186339"/>
                <a:ext cx="7886700" cy="3263400"/>
              </a:xfrm>
              <a:prstGeom prst="rect">
                <a:avLst/>
              </a:prstGeom>
              <a:blipFill>
                <a:blip r:embed="rId4"/>
                <a:stretch>
                  <a:fillRect l="-112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2790301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7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>
              <a:buSzPts val="1100"/>
            </a:pPr>
            <a:r>
              <a:rPr lang="ja-JP" altLang="en-US" sz="1800" dirty="0"/>
              <a:t>一次分数変換の性質 </a:t>
            </a:r>
            <a:r>
              <a:rPr lang="en-US" altLang="ja-JP" sz="1800" dirty="0"/>
              <a:t>&gt; </a:t>
            </a:r>
            <a:r>
              <a:rPr lang="ja-JP" altLang="en-US" sz="1800"/>
              <a:t>円円対応</a:t>
            </a:r>
            <a:r>
              <a:rPr lang="ja-JP" altLang="en-US" sz="1800" dirty="0"/>
              <a:t> </a:t>
            </a:r>
            <a:r>
              <a:rPr lang="en-US" altLang="ja-JP" sz="1800" dirty="0"/>
              <a:t>&gt; </a:t>
            </a:r>
            <a:r>
              <a:rPr lang="ja-JP" altLang="en-US" sz="1800"/>
              <a:t>示す</a:t>
            </a:r>
            <a:r>
              <a:rPr lang="en-US" altLang="ja-JP" sz="1800" dirty="0"/>
              <a:t>3</a:t>
            </a:r>
            <a:br>
              <a:rPr lang="ja-JP" altLang="en-US"/>
            </a:br>
            <a:r>
              <a:rPr lang="en-US" altLang="ja-JP" dirty="0"/>
              <a:t>3</a:t>
            </a:r>
            <a:r>
              <a:rPr lang="ja-JP" altLang="en-US"/>
              <a:t>種の</a:t>
            </a:r>
            <a:r>
              <a:rPr lang="en-US" altLang="ja-JP" dirty="0"/>
              <a:t>PSL</a:t>
            </a:r>
            <a:r>
              <a:rPr lang="ja-JP" altLang="en-US"/>
              <a:t>が存在することを確認する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1" name="Google Shape;201;p37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28650" y="1186339"/>
                <a:ext cx="7886700" cy="3263400"/>
              </a:xfrm>
              <a:prstGeom prst="rect">
                <a:avLst/>
              </a:prstGeom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ja-JP" altLang="en-US" i="1" smtClean="0">
                          <a:latin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e>
                                    <m: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e>
                                    <m: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</m:d>
                      <m:r>
                        <a:rPr lang="en-US" altLang="ja-JP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ja-JP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ja-JP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ja-JP" altLang="en-US" i="1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  <m:d>
                                <m:d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  <m:e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  <m:r>
                                <a:rPr lang="ja-JP" altLang="en-US" i="1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  <m:d>
                                <m:d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  <m:e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𝛼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  <m:r>
                                <a:rPr lang="ja-JP" altLang="en-US" i="1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  <m:d>
                                <m:d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  <m:e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  <m:r>
                                <a:rPr lang="ja-JP" altLang="en-US" i="1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  <m:d>
                                <m:d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ja-JP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𝛽</m:t>
                                        </m:r>
                                      </m:e>
                                      <m:e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𝛾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  <m:r>
                                <a:rPr lang="ja-JP" altLang="en-US" i="1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  <m:d>
                                <m:d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  <m:e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𝛿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  <m:r>
                                <m:rPr>
                                  <m:sty m:val="p"/>
                                </m:rPr>
                                <a:rPr lang="en-US" altLang="ja-JP" b="0" i="0" smtClean="0">
                                  <a:latin typeface="Cambria Math" panose="02040503050406030204" pitchFamily="18" charset="0"/>
                                </a:rPr>
                                <m:t>for</m:t>
                              </m:r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ja-JP" altLang="en-US" i="1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  <m:d>
                                <m:d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  <m:e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  <m:r>
                                <a:rPr lang="ja-JP" altLang="en-US" i="1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  <m:d>
                                <m:d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  <m:t>𝑐𝑖</m:t>
                                        </m:r>
                                      </m:e>
                                      <m:e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  <m:t>𝑏𝑖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  <m:r>
                                <a:rPr lang="ja-JP" altLang="en-US" i="1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  <m:d>
                                <m:d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  <m:e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  <m:t>/</m:t>
                                        </m:r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altLang="ja-JP" b="0" i="0" smtClean="0">
                                  <a:latin typeface="Cambria Math" panose="02040503050406030204" pitchFamily="18" charset="0"/>
                                </a:rPr>
                                <m:t>for</m:t>
                              </m:r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altLang="ja-JP" dirty="0"/>
              </a:p>
              <a:p>
                <a:pPr marL="0" lvl="0" indent="0">
                  <a:buNone/>
                </a:pPr>
                <a:r>
                  <a:rPr lang="ja-JP" altLang="en-US"/>
                  <a:t>を</a:t>
                </a:r>
                <a:r>
                  <a:rPr lang="ja-JP" altLang="en-US" dirty="0"/>
                  <a:t>見ると</a:t>
                </a:r>
                <a14:m>
                  <m:oMath xmlns:m="http://schemas.openxmlformats.org/officeDocument/2006/math">
                    <m:r>
                      <a:rPr lang="ja-JP" altLang="en-US" i="1">
                        <a:latin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ja-JP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mr>
                          <m:m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r>
                      <a:rPr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ja-JP" altLang="en-US" i="1">
                        <a:latin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ja-JP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</m:mr>
                          <m:m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ja-JP" altLang="en-US" i="1">
                        <a:latin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ja-JP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ja-JP" altLang="en-US" dirty="0"/>
                  <a:t>の３</a:t>
                </a:r>
                <a:r>
                  <a:rPr lang="ja-JP" altLang="en-US"/>
                  <a:t>種類の</a:t>
                </a:r>
                <a:r>
                  <a:rPr lang="en-US" altLang="ja-JP" dirty="0"/>
                  <a:t>PSL</a:t>
                </a:r>
                <a:r>
                  <a:rPr lang="ja-JP" altLang="en-US"/>
                  <a:t>に分けられる．それぞれどんな写像だろう？</a:t>
                </a:r>
                <a:endParaRPr lang="en-US" altLang="ja-JP" dirty="0"/>
              </a:p>
            </p:txBody>
          </p:sp>
        </mc:Choice>
        <mc:Fallback xmlns="">
          <p:sp>
            <p:nvSpPr>
              <p:cNvPr id="201" name="Google Shape;201;p37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28650" y="1186339"/>
                <a:ext cx="7886700" cy="3263400"/>
              </a:xfrm>
              <a:prstGeom prst="rect">
                <a:avLst/>
              </a:prstGeom>
              <a:blipFill>
                <a:blip r:embed="rId3"/>
                <a:stretch>
                  <a:fillRect l="-1125" r="-80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601319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7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>
              <a:buSzPts val="1100"/>
            </a:pPr>
            <a:r>
              <a:rPr lang="ja-JP" altLang="en-US" sz="1800" dirty="0"/>
              <a:t>一次分数変換の性質 </a:t>
            </a:r>
            <a:r>
              <a:rPr lang="en-US" altLang="ja-JP" sz="1800" dirty="0"/>
              <a:t>&gt; </a:t>
            </a:r>
            <a:r>
              <a:rPr lang="ja-JP" altLang="en-US" sz="1800"/>
              <a:t>円円対応</a:t>
            </a:r>
            <a:r>
              <a:rPr lang="ja-JP" altLang="en-US" sz="1800" dirty="0"/>
              <a:t> </a:t>
            </a:r>
            <a:r>
              <a:rPr lang="en-US" altLang="ja-JP" sz="1800" dirty="0"/>
              <a:t>&gt; </a:t>
            </a:r>
            <a:r>
              <a:rPr lang="ja-JP" altLang="en-US" sz="1800"/>
              <a:t>示す</a:t>
            </a:r>
            <a:r>
              <a:rPr lang="en-US" altLang="ja-JP" sz="1800" dirty="0"/>
              <a:t>4</a:t>
            </a:r>
            <a:br>
              <a:rPr lang="ja-JP" altLang="en-US"/>
            </a:br>
            <a:r>
              <a:rPr lang="en-US" altLang="ja-JP" dirty="0"/>
              <a:t>3</a:t>
            </a:r>
            <a:r>
              <a:rPr lang="ja-JP" altLang="en-US"/>
              <a:t>種類の写像を確認する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1" name="Google Shape;201;p37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28650" y="1186339"/>
                <a:ext cx="7886700" cy="3263400"/>
              </a:xfrm>
              <a:prstGeom prst="rect">
                <a:avLst/>
              </a:prstGeom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342900" indent="-342900"/>
                <a14:m>
                  <m:oMath xmlns:m="http://schemas.openxmlformats.org/officeDocument/2006/math">
                    <m:r>
                      <a:rPr lang="ja-JP" altLang="en-US" i="1" smtClean="0"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ja-JP" altLang="en-US" i="1" smtClean="0">
                        <a:latin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ja-JP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</m:mr>
                          <m:m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altLang="ja-JP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⟺</m:t>
                    </m:r>
                    <m:r>
                      <a:rPr lang="en-US" altLang="ja-JP" b="0" i="1" dirty="0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ja-JP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ja-JP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ℂ</m:t>
                    </m:r>
                    <m:r>
                      <a:rPr lang="ja-JP" alt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を</m:t>
                    </m:r>
                    <m:f>
                      <m:fPr>
                        <m:ctrlPr>
                          <a:rPr lang="en-US" altLang="ja-JP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altLang="ja-JP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altLang="ja-JP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  <m:r>
                          <a:rPr lang="en-US" altLang="ja-JP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altLang="ja-JP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num>
                      <m:den>
                        <m:r>
                          <a:rPr lang="en-US" altLang="ja-JP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0∙</m:t>
                        </m:r>
                        <m:r>
                          <a:rPr lang="en-US" altLang="ja-JP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  <m:r>
                          <a:rPr lang="en-US" altLang="ja-JP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den>
                    </m:f>
                    <m:r>
                      <a:rPr lang="en-US" altLang="ja-JP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ja-JP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altLang="ja-JP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altLang="ja-JP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ja-JP" alt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に</m:t>
                    </m:r>
                    <m:r>
                      <a:rPr lang="ja-JP" alt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写</m:t>
                    </m:r>
                    <m:r>
                      <a:rPr lang="ja-JP" alt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す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⟺</m:t>
                    </m:r>
                    <m:r>
                      <a:rPr lang="ja-JP" alt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平行移動</m:t>
                    </m:r>
                  </m:oMath>
                </a14:m>
                <a:endParaRPr lang="en-US" altLang="ja-JP" dirty="0"/>
              </a:p>
              <a:p>
                <a:pPr marL="342900" indent="-342900"/>
                <a:endParaRPr lang="en-US" altLang="ja-JP" dirty="0"/>
              </a:p>
              <a:p>
                <a:pPr marL="342900" indent="-342900"/>
                <a14:m>
                  <m:oMath xmlns:m="http://schemas.openxmlformats.org/officeDocument/2006/math">
                    <m:r>
                      <a:rPr lang="ja-JP" altLang="en-US" i="1"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altLang="ja-JP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ja-JP" altLang="en-US" i="1">
                        <a:latin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ja-JP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e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US" altLang="ja-JP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ja-JP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p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</m:e>
                          </m:mr>
                        </m:m>
                      </m:e>
                    </m:d>
                    <m:r>
                      <a:rPr lang="en-US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⟺</m:t>
                    </m:r>
                    <m:r>
                      <a:rPr lang="en-US" altLang="ja-JP" i="1" dirty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ja-JP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ja-JP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ℂ</m:t>
                    </m:r>
                    <m:r>
                      <a:rPr lang="ja-JP" alt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を</m:t>
                    </m:r>
                    <m:f>
                      <m:fPr>
                        <m:ctrlPr>
                          <a:rPr lang="en-US" altLang="ja-JP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brk m:alnAt="7"/>
                          </m:rP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  <m:r>
                          <a:rPr lang="en-US" altLang="ja-JP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altLang="ja-JP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  <m:r>
                          <a:rPr lang="en-US" altLang="ja-JP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+0</m:t>
                        </m:r>
                      </m:num>
                      <m:den>
                        <m:r>
                          <a:rPr lang="en-US" altLang="ja-JP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0∙</m:t>
                        </m:r>
                        <m:r>
                          <a:rPr lang="en-US" altLang="ja-JP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  <m:r>
                          <a:rPr lang="en-US" altLang="ja-JP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ja-JP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en-US" altLang="ja-JP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p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den>
                    </m:f>
                    <m:r>
                      <a:rPr lang="en-US" altLang="ja-JP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brk m:alnAt="7"/>
                          </m:rP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p>
                        <m:r>
                          <a:rPr lang="en-US" altLang="ja-JP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ja-JP" alt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に</m:t>
                    </m:r>
                    <m:r>
                      <a:rPr lang="ja-JP" alt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写</m:t>
                    </m:r>
                    <m:r>
                      <a:rPr lang="ja-JP" alt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す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⟺</m:t>
                    </m:r>
                    <m:r>
                      <a:rPr lang="ja-JP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相似変換</m:t>
                    </m:r>
                  </m:oMath>
                </a14:m>
                <a:endParaRPr lang="en-US" altLang="ja-JP" dirty="0"/>
              </a:p>
              <a:p>
                <a:pPr marL="342900" indent="-342900"/>
                <a:endParaRPr lang="en-US" altLang="ja-JP" dirty="0"/>
              </a:p>
              <a:p>
                <a:pPr marL="342900" indent="-342900"/>
                <a14:m>
                  <m:oMath xmlns:m="http://schemas.openxmlformats.org/officeDocument/2006/math">
                    <m:r>
                      <a:rPr lang="ja-JP" altLang="en-US" i="1"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altLang="ja-JP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ja-JP" altLang="en-US" i="1">
                        <a:latin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ja-JP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e>
                          </m:mr>
                          <m:mr>
                            <m:e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e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r>
                      <a:rPr lang="en-US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⟺</m:t>
                    </m:r>
                    <m:r>
                      <a:rPr lang="en-US" altLang="ja-JP" i="1" dirty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ja-JP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ja-JP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ℂ</m:t>
                    </m:r>
                    <m:r>
                      <a:rPr lang="ja-JP" alt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を</m:t>
                    </m:r>
                    <m:f>
                      <m:fPr>
                        <m:ctrlPr>
                          <a:rPr lang="en-US" altLang="ja-JP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  <m:r>
                          <a:rPr lang="en-US" altLang="ja-JP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altLang="ja-JP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  <m:r>
                          <a:rPr lang="en-US" altLang="ja-JP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altLang="ja-JP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num>
                      <m:den>
                        <m:r>
                          <a:rPr lang="en-US" altLang="ja-JP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altLang="ja-JP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altLang="ja-JP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  <m:r>
                          <a:rPr lang="en-US" altLang="ja-JP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+0</m:t>
                        </m:r>
                      </m:den>
                    </m:f>
                    <m:r>
                      <a:rPr lang="en-US" altLang="ja-JP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den>
                    </m:f>
                    <m:r>
                      <a:rPr lang="ja-JP" alt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に</m:t>
                    </m:r>
                    <m:r>
                      <a:rPr lang="ja-JP" alt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写</m:t>
                    </m:r>
                    <m:r>
                      <a:rPr lang="ja-JP" alt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す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⟺</m:t>
                    </m:r>
                    <m:r>
                      <a:rPr lang="ja-JP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なんだろう？</m:t>
                    </m:r>
                  </m:oMath>
                </a14:m>
                <a:endParaRPr lang="en-US" altLang="ja-JP" dirty="0"/>
              </a:p>
            </p:txBody>
          </p:sp>
        </mc:Choice>
        <mc:Fallback xmlns="">
          <p:sp>
            <p:nvSpPr>
              <p:cNvPr id="201" name="Google Shape;201;p37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28650" y="1186339"/>
                <a:ext cx="7886700" cy="3263400"/>
              </a:xfrm>
              <a:prstGeom prst="rect">
                <a:avLst/>
              </a:prstGeom>
              <a:blipFill>
                <a:blip r:embed="rId3"/>
                <a:stretch>
                  <a:fillRect l="-48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5047835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7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>
              <a:buSzPts val="1100"/>
            </a:pPr>
            <a:r>
              <a:rPr lang="ja-JP" altLang="en-US" sz="1800" dirty="0"/>
              <a:t>一次分数変換の性質 </a:t>
            </a:r>
            <a:r>
              <a:rPr lang="en-US" altLang="ja-JP" sz="1800" dirty="0"/>
              <a:t>&gt; </a:t>
            </a:r>
            <a:r>
              <a:rPr lang="ja-JP" altLang="en-US" sz="1800"/>
              <a:t>円円対応</a:t>
            </a:r>
            <a:r>
              <a:rPr lang="ja-JP" altLang="en-US" sz="1800" dirty="0"/>
              <a:t> </a:t>
            </a:r>
            <a:r>
              <a:rPr lang="en-US" altLang="ja-JP" sz="1800" dirty="0"/>
              <a:t>&gt; </a:t>
            </a:r>
            <a:r>
              <a:rPr lang="ja-JP" altLang="en-US" sz="1800"/>
              <a:t>示す</a:t>
            </a:r>
            <a:r>
              <a:rPr lang="en-US" altLang="ja-JP" sz="1800" dirty="0"/>
              <a:t>4</a:t>
            </a:r>
            <a:br>
              <a:rPr lang="ja-JP" altLang="en-US"/>
            </a:br>
            <a:r>
              <a:rPr lang="en-US" altLang="ja-JP" dirty="0"/>
              <a:t>3</a:t>
            </a:r>
            <a:r>
              <a:rPr lang="ja-JP" altLang="en-US"/>
              <a:t>種類の写像を確認する</a:t>
            </a:r>
            <a:r>
              <a:rPr lang="en-US" altLang="ja-JP" dirty="0"/>
              <a:t>1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1" name="Google Shape;201;p37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28650" y="1186339"/>
                <a:ext cx="7886700" cy="3263400"/>
              </a:xfrm>
              <a:prstGeom prst="rect">
                <a:avLst/>
              </a:prstGeom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indent="0">
                  <a:buNone/>
                </a:pPr>
                <a:r>
                  <a:rPr lang="en-US" altLang="ja-JP" dirty="0" err="1"/>
                  <a:t>lem</a:t>
                </a:r>
                <a:r>
                  <a:rPr lang="en-US" altLang="ja-JP" dirty="0"/>
                  <a:t> 1.6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ja-JP" altLang="en-US" i="1">
                          <a:latin typeface="Cambria Math" panose="02040503050406030204" pitchFamily="18" charset="0"/>
                        </a:rPr>
                        <m:t>中心</m:t>
                      </m:r>
                      <m:sSub>
                        <m:sSubPr>
                          <m:ctrlPr>
                            <a:rPr lang="en-US" altLang="ja-JP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ja-JP" altLang="en-US" i="1">
                          <a:latin typeface="Cambria Math" panose="02040503050406030204" pitchFamily="18" charset="0"/>
                        </a:rPr>
                        <m:t>，</m:t>
                      </m:r>
                      <m:r>
                        <a:rPr lang="ja-JP" altLang="en-US" i="1" smtClean="0">
                          <a:latin typeface="Cambria Math" panose="02040503050406030204" pitchFamily="18" charset="0"/>
                        </a:rPr>
                        <m:t>半径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ja-JP" altLang="en-US" i="1">
                          <a:latin typeface="Cambria Math" panose="02040503050406030204" pitchFamily="18" charset="0"/>
                        </a:rPr>
                        <m:t>，</m:t>
                      </m:r>
                      <m:r>
                        <a:rPr lang="ja-JP" altLang="en-US" i="1" smtClean="0">
                          <a:latin typeface="Cambria Math" panose="02040503050406030204" pitchFamily="18" charset="0"/>
                        </a:rPr>
                        <m:t>ガウス</m:t>
                      </m:r>
                      <m:r>
                        <a:rPr lang="ja-JP" altLang="en-US" i="1" smtClean="0">
                          <a:latin typeface="Cambria Math" panose="02040503050406030204" pitchFamily="18" charset="0"/>
                        </a:rPr>
                        <m:t>平面</m:t>
                      </m:r>
                      <m:r>
                        <a:rPr lang="en-US" altLang="ja-JP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ℂ</m:t>
                      </m:r>
                      <m:r>
                        <a:rPr lang="ja-JP" alt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上</m:t>
                      </m:r>
                      <m:r>
                        <a:rPr lang="ja-JP" alt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の</m:t>
                      </m:r>
                      <m:r>
                        <a:rPr lang="ja-JP" alt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円</m:t>
                      </m:r>
                    </m:oMath>
                  </m:oMathPara>
                </a14:m>
                <a:endParaRPr lang="en-US" altLang="ja-JP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altLang="ja-JP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m:rPr>
                          <m:nor/>
                        </m:rPr>
                        <a:rPr lang="ja-JP" altLang="en-US"/>
                        <m:t>を</m:t>
                      </m:r>
                      <m:r>
                        <m:rPr>
                          <m:nor/>
                        </m:rPr>
                        <a:rPr lang="ja-JP" altLang="en-US"/>
                        <m:t>満</m:t>
                      </m:r>
                      <m:r>
                        <m:rPr>
                          <m:nor/>
                        </m:rPr>
                        <a:rPr lang="ja-JP" altLang="en-US"/>
                        <m:t>たす</m:t>
                      </m:r>
                      <m:r>
                        <m:rPr>
                          <m:nor/>
                        </m:rPr>
                        <a:rPr lang="ja-JP" altLang="en-US"/>
                        <m:t>点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ja-JP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altLang="ja-JP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ℂ</m:t>
                      </m:r>
                      <m:r>
                        <a:rPr lang="ja-JP" alt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全体</m:t>
                      </m:r>
                      <m:r>
                        <a:rPr lang="ja-JP" alt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と</m:t>
                      </m:r>
                      <m:r>
                        <a:rPr lang="ja-JP" alt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一致</m:t>
                      </m:r>
                      <m:r>
                        <a:rPr lang="ja-JP" alt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する</m:t>
                      </m:r>
                    </m:oMath>
                  </m:oMathPara>
                </a14:m>
                <a:endParaRPr lang="en-US" altLang="ja-JP" dirty="0"/>
              </a:p>
              <a:p>
                <a:pPr marL="0" indent="0">
                  <a:buNone/>
                </a:pPr>
                <a:r>
                  <a:rPr lang="ja-JP" altLang="en-US"/>
                  <a:t>ここで，</a:t>
                </a:r>
                <a:r>
                  <a:rPr lang="en-US" altLang="ja-JP" dirty="0"/>
                  <a:t>lem1.6</a:t>
                </a:r>
                <a:r>
                  <a:rPr lang="ja-JP" altLang="en-US"/>
                  <a:t>での円</a:t>
                </a:r>
                <a:r>
                  <a:rPr lang="en-US" altLang="ja-JP" dirty="0"/>
                  <a:t>L</a:t>
                </a:r>
                <a:r>
                  <a:rPr lang="ja-JP" altLang="en-US"/>
                  <a:t>を</a:t>
                </a:r>
                <a14:m>
                  <m:oMath xmlns:m="http://schemas.openxmlformats.org/officeDocument/2006/math">
                    <m:r>
                      <a:rPr lang="ja-JP" altLang="en-US" i="1"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altLang="ja-JP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ja-JP" altLang="en-US" i="1">
                        <a:latin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ja-JP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e>
                          </m:mr>
                          <m:m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r>
                      <a:rPr lang="en-US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⟺</m:t>
                    </m:r>
                    <m:r>
                      <a:rPr lang="en-US" altLang="ja-JP" i="1" dirty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ja-JP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ja-JP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ℂ</m:t>
                    </m:r>
                    <m:r>
                      <a:rPr lang="ja-JP" alt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を</m:t>
                    </m:r>
                    <m:f>
                      <m:f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𝑧</m:t>
                        </m:r>
                      </m:den>
                    </m:f>
                    <m:r>
                      <a:rPr lang="ja-JP" altLang="en-US" i="1" smtClean="0">
                        <a:latin typeface="Cambria Math" panose="02040503050406030204" pitchFamily="18" charset="0"/>
                      </a:rPr>
                      <m:t>で</m:t>
                    </m:r>
                    <m:r>
                      <a:rPr lang="ja-JP" altLang="en-US" i="1">
                        <a:latin typeface="Cambria Math" panose="02040503050406030204" pitchFamily="18" charset="0"/>
                      </a:rPr>
                      <m:t>写</m:t>
                    </m:r>
                    <m:r>
                      <a:rPr lang="ja-JP" altLang="en-US" i="1">
                        <a:latin typeface="Cambria Math" panose="02040503050406030204" pitchFamily="18" charset="0"/>
                      </a:rPr>
                      <m:t>すと</m:t>
                    </m:r>
                  </m:oMath>
                </a14:m>
                <a:endParaRPr lang="en-US" altLang="ja-JP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ja-JP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den>
                        </m:f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ja-JP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altLang="ja-JP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i="1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ja-JP" altLang="en-US" dirty="0"/>
                  <a:t>である．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altLang="ja-JP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e>
                      <m:sup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ja-JP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𝑧</m:t>
                    </m:r>
                    <m:acc>
                      <m:accPr>
                        <m:chr m:val="̅"/>
                        <m:ctrlPr>
                          <a:rPr lang="en-US" altLang="ja-JP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acc>
                    <m:r>
                      <a:rPr lang="ja-JP" altLang="en-US" i="1">
                        <a:latin typeface="Cambria Math" panose="02040503050406030204" pitchFamily="18" charset="0"/>
                      </a:rPr>
                      <m:t>に</m:t>
                    </m:r>
                    <m:r>
                      <a:rPr lang="ja-JP" altLang="en-US" i="1" smtClean="0">
                        <a:latin typeface="Cambria Math" panose="02040503050406030204" pitchFamily="18" charset="0"/>
                      </a:rPr>
                      <m:t>注意</m:t>
                    </m:r>
                    <m:r>
                      <a:rPr lang="ja-JP" altLang="en-US" i="1" smtClean="0">
                        <a:latin typeface="Cambria Math" panose="02040503050406030204" pitchFamily="18" charset="0"/>
                      </a:rPr>
                      <m:t>して</m:t>
                    </m:r>
                    <m:r>
                      <a:rPr lang="ja-JP" altLang="en-US" i="1">
                        <a:latin typeface="Cambria Math" panose="02040503050406030204" pitchFamily="18" charset="0"/>
                      </a:rPr>
                      <m:t>両辺</m:t>
                    </m:r>
                    <m:r>
                      <a:rPr lang="ja-JP" altLang="en-US" i="1" smtClean="0">
                        <a:latin typeface="Cambria Math" panose="02040503050406030204" pitchFamily="18" charset="0"/>
                      </a:rPr>
                      <m:t>２</m:t>
                    </m:r>
                    <m:r>
                      <a:rPr lang="ja-JP" altLang="en-US" i="1">
                        <a:latin typeface="Cambria Math" panose="02040503050406030204" pitchFamily="18" charset="0"/>
                      </a:rPr>
                      <m:t>乗</m:t>
                    </m:r>
                    <m:r>
                      <a:rPr lang="ja-JP" altLang="en-US" i="1" smtClean="0">
                        <a:latin typeface="Cambria Math" panose="02040503050406030204" pitchFamily="18" charset="0"/>
                      </a:rPr>
                      <m:t>すると</m:t>
                    </m:r>
                  </m:oMath>
                </a14:m>
                <a:endParaRPr lang="en-US" altLang="ja-JP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den>
                          </m:f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ja-JP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d>
                        <m:dPr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acc>
                                <m:accPr>
                                  <m:chr m:val="̅"/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acc>
                            </m:den>
                          </m:f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̅"/>
                              <m:ctrlP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acc>
                            <m:accPr>
                              <m:chr m:val="̅"/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acc>
                          <m:acc>
                            <m:accPr>
                              <m:chr m:val="̅"/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acc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𝑧</m:t>
                          </m:r>
                          <m:sSub>
                            <m:sSub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𝑧</m:t>
                          </m:r>
                          <m:acc>
                            <m:accPr>
                              <m:chr m:val="̅"/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acc>
                          <m:sSub>
                            <m:sSub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acc>
                            <m:accPr>
                              <m:chr m:val="̅"/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acc>
                        </m:num>
                        <m:den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𝑧</m:t>
                          </m:r>
                          <m:acc>
                            <m:accPr>
                              <m:chr m:val="̅"/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acc>
                        </m:den>
                      </m:f>
                    </m:oMath>
                  </m:oMathPara>
                </a14:m>
                <a:endParaRPr lang="en-US" altLang="ja-JP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1−</m:t>
                          </m:r>
                          <m:acc>
                            <m:accPr>
                              <m:chr m:val="̅"/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acc>
                          <m:acc>
                            <m:accPr>
                              <m:chr m:val="̅"/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acc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𝑧</m:t>
                          </m:r>
                          <m:sSub>
                            <m:sSub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ja-JP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sSub>
                                    <m:sSubPr>
                                      <m:ctrlP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𝑧</m:t>
                          </m:r>
                          <m:acc>
                            <m:accPr>
                              <m:chr m:val="̅"/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acc>
                        </m:den>
                      </m:f>
                    </m:oMath>
                  </m:oMathPara>
                </a14:m>
                <a:endParaRPr lang="en-US" altLang="ja-JP" dirty="0"/>
              </a:p>
              <a:p>
                <a:pPr marL="0" indent="0">
                  <a:buNone/>
                </a:pPr>
                <a:endParaRPr lang="en-US" altLang="ja-JP" dirty="0"/>
              </a:p>
            </p:txBody>
          </p:sp>
        </mc:Choice>
        <mc:Fallback xmlns="">
          <p:sp>
            <p:nvSpPr>
              <p:cNvPr id="201" name="Google Shape;201;p37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28650" y="1186339"/>
                <a:ext cx="7886700" cy="3263400"/>
              </a:xfrm>
              <a:prstGeom prst="rect">
                <a:avLst/>
              </a:prstGeom>
              <a:blipFill>
                <a:blip r:embed="rId3"/>
                <a:stretch>
                  <a:fillRect l="-112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2353066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7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>
              <a:buSzPts val="1100"/>
            </a:pPr>
            <a:r>
              <a:rPr lang="ja-JP" altLang="en-US" sz="1800" dirty="0"/>
              <a:t>一次分数変換の性質 </a:t>
            </a:r>
            <a:r>
              <a:rPr lang="en-US" altLang="ja-JP" sz="1800" dirty="0"/>
              <a:t>&gt; </a:t>
            </a:r>
            <a:r>
              <a:rPr lang="ja-JP" altLang="en-US" sz="1800"/>
              <a:t>円円対応</a:t>
            </a:r>
            <a:r>
              <a:rPr lang="ja-JP" altLang="en-US" sz="1800" dirty="0"/>
              <a:t> </a:t>
            </a:r>
            <a:r>
              <a:rPr lang="en-US" altLang="ja-JP" sz="1800" dirty="0"/>
              <a:t>&gt; </a:t>
            </a:r>
            <a:r>
              <a:rPr lang="ja-JP" altLang="en-US" sz="1800"/>
              <a:t>示す</a:t>
            </a:r>
            <a:r>
              <a:rPr lang="en-US" altLang="ja-JP" sz="1800" dirty="0"/>
              <a:t>4</a:t>
            </a:r>
            <a:br>
              <a:rPr lang="ja-JP" altLang="en-US"/>
            </a:br>
            <a:r>
              <a:rPr lang="en-US" altLang="ja-JP" dirty="0"/>
              <a:t>3</a:t>
            </a:r>
            <a:r>
              <a:rPr lang="ja-JP" altLang="en-US"/>
              <a:t>種類の写像を確認する</a:t>
            </a:r>
            <a:r>
              <a:rPr lang="en-US" altLang="ja-JP" dirty="0"/>
              <a:t>2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1" name="Google Shape;201;p37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28650" y="1186339"/>
                <a:ext cx="7886700" cy="3263400"/>
              </a:xfrm>
              <a:prstGeom prst="rect">
                <a:avLst/>
              </a:prstGeom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ja-JP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1−</m:t>
                          </m:r>
                          <m:acc>
                            <m:accPr>
                              <m:chr m:val="̅"/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acc>
                          <m:acc>
                            <m:accPr>
                              <m:chr m:val="̅"/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acc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𝑧</m:t>
                          </m:r>
                          <m:sSub>
                            <m:sSub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ja-JP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sSub>
                                    <m:sSubPr>
                                      <m:ctrlP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𝑧</m:t>
                          </m:r>
                          <m:acc>
                            <m:accPr>
                              <m:chr m:val="̅"/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acc>
                        </m:den>
                      </m:f>
                    </m:oMath>
                  </m:oMathPara>
                </a14:m>
                <a:endParaRPr lang="en-US" altLang="ja-JP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ja-JP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ja-JP" i="1">
                          <a:latin typeface="Cambria Math" panose="02040503050406030204" pitchFamily="18" charset="0"/>
                        </a:rPr>
                        <m:t>𝑧</m:t>
                      </m:r>
                      <m:acc>
                        <m:accPr>
                          <m:chr m:val="̅"/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acc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sSub>
                                <m:sSub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ja-JP" i="1">
                          <a:latin typeface="Cambria Math" panose="02040503050406030204" pitchFamily="18" charset="0"/>
                        </a:rPr>
                        <m:t>=1−</m:t>
                      </m:r>
                      <m:acc>
                        <m:accPr>
                          <m:chr m:val="̅"/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acc>
                      <m:acc>
                        <m:accPr>
                          <m:chr m:val="̅"/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  <m:r>
                        <a:rPr lang="en-US" altLang="ja-JP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ja-JP" i="1">
                          <a:latin typeface="Cambria Math" panose="02040503050406030204" pitchFamily="18" charset="0"/>
                        </a:rPr>
                        <m:t>𝑧</m:t>
                      </m:r>
                      <m:sSub>
                        <m:sSub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altLang="ja-JP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ja-JP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e>
                        <m:sup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ja-JP" i="1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e>
                        <m:sup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ja-JP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ja-JP" i="1">
                          <a:latin typeface="Cambria Math" panose="02040503050406030204" pitchFamily="18" charset="0"/>
                        </a:rPr>
                        <m:t>=1−</m:t>
                      </m:r>
                      <m:acc>
                        <m:accPr>
                          <m:chr m:val="̅"/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acc>
                      <m:acc>
                        <m:accPr>
                          <m:chr m:val="̅"/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  <m:r>
                        <a:rPr lang="en-US" altLang="ja-JP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ja-JP" i="1">
                          <a:latin typeface="Cambria Math" panose="02040503050406030204" pitchFamily="18" charset="0"/>
                        </a:rPr>
                        <m:t>𝑧</m:t>
                      </m:r>
                      <m:sSub>
                        <m:sSub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altLang="ja-JP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ja-JP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altLang="ja-JP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altLang="ja-JP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acc>
                                    <m:accPr>
                                      <m:chr m:val="̅"/>
                                      <m:ctrlPr>
                                        <a:rPr lang="en-US" altLang="ja-JP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altLang="ja-JP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ja-JP" i="1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US" altLang="ja-JP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acc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altLang="ja-JP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altLang="ja-JP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ja-JP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ja-JP" i="1">
                                                  <a:latin typeface="Cambria Math" panose="02040503050406030204" pitchFamily="18" charset="0"/>
                                                </a:rPr>
                                                <m:t>𝑧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ja-JP" i="1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altLang="ja-JP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p>
                                      <m:r>
                                        <a:rPr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altLang="ja-JP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ja-JP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ja-JP" i="1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US" altLang="ja-JP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altLang="ja-JP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p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altLang="ja-JP" dirty="0"/>
              </a:p>
              <a:p>
                <a:pPr marL="0" indent="0">
                  <a:buNone/>
                </a:pPr>
                <a:r>
                  <a:rPr lang="ja-JP" altLang="en-US"/>
                  <a:t>これは円の方程式だ．</a:t>
                </a:r>
                <a:endParaRPr lang="en-US" altLang="ja-JP" dirty="0"/>
              </a:p>
            </p:txBody>
          </p:sp>
        </mc:Choice>
        <mc:Fallback xmlns="">
          <p:sp>
            <p:nvSpPr>
              <p:cNvPr id="201" name="Google Shape;201;p37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28650" y="1186339"/>
                <a:ext cx="7886700" cy="3263400"/>
              </a:xfrm>
              <a:prstGeom prst="rect">
                <a:avLst/>
              </a:prstGeom>
              <a:blipFill>
                <a:blip r:embed="rId3"/>
                <a:stretch>
                  <a:fillRect l="-112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9371709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7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1800"/>
              <a:t>一次分数変換の性質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円円対応2</a:t>
            </a: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1" name="Google Shape;201;p37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28650" y="1369219"/>
                <a:ext cx="7886700" cy="3263400"/>
              </a:xfrm>
              <a:prstGeom prst="rect">
                <a:avLst/>
              </a:prstGeom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lvl="0" indent="0" algn="l" rtl="0">
                  <a:spcBef>
                    <a:spcPts val="800"/>
                  </a:spcBef>
                  <a:spcAft>
                    <a:spcPts val="0"/>
                  </a:spcAft>
                  <a:buNone/>
                </a:pPr>
                <a:r>
                  <a:rPr lang="ja-JP" altLang="en-US" dirty="0"/>
                  <a:t>定義</a:t>
                </a:r>
                <a:r>
                  <a:rPr lang="en-US" altLang="ja-JP" dirty="0"/>
                  <a:t>1.47</a:t>
                </a:r>
                <a:endParaRPr lang="ja-JP" altLang="en-US" dirty="0"/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altLang="ja-JP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Φ</m:t>
                      </m:r>
                      <m:r>
                        <a:rPr lang="el-GR" altLang="ja-JP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∈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𝑃𝑆𝐿</m:t>
                      </m:r>
                      <m:d>
                        <m:dPr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2;</m:t>
                          </m:r>
                          <m:r>
                            <a:rPr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ℂ</m:t>
                          </m:r>
                        </m:e>
                      </m:d>
                      <m:r>
                        <a:rPr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p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l-GR" altLang="ja-JP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Φ</m:t>
                      </m:r>
                      <m:r>
                        <a:rPr lang="el-GR" altLang="ja-JP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Π</m:t>
                          </m:r>
                        </m:e>
                        <m:sup>
                          <m:r>
                            <a:rPr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l-GR" altLang="ja-JP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Φ</m:t>
                      </m:r>
                      <m:d>
                        <m:dPr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Π</m:t>
                          </m:r>
                          <m:d>
                            <m:dPr>
                              <m:ctrlPr>
                                <a:rPr lang="en-US" altLang="ja-JP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ja-JP" altLang="en-US"/>
                  <a:t>のとき，・は</a:t>
                </a:r>
                <a14:m>
                  <m:oMath xmlns:m="http://schemas.openxmlformats.org/officeDocument/2006/math">
                    <m:r>
                      <a:rPr lang="en-US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𝑃𝑆𝐿</m:t>
                    </m:r>
                    <m:d>
                      <m:dPr>
                        <m:ctrlP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2;</m:t>
                        </m:r>
                        <m: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ℂ</m:t>
                        </m:r>
                      </m:e>
                    </m:d>
                  </m:oMath>
                </a14:m>
                <a:r>
                  <a:rPr lang="ja-JP" altLang="en-US" dirty="0"/>
                  <a:t>の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ja-JP" altLang="en-US"/>
                  <a:t>への作用を定める．</a:t>
                </a:r>
                <a:endParaRPr lang="en-US" altLang="ja-JP" dirty="0"/>
              </a:p>
              <a:p>
                <a:pPr marL="0" indent="0">
                  <a:buNone/>
                </a:pPr>
                <a:endParaRPr lang="en-US" altLang="ja-JP" dirty="0"/>
              </a:p>
              <a:p>
                <a:pPr marL="0" lvl="0" indent="0">
                  <a:buNone/>
                </a:pPr>
                <a:r>
                  <a:rPr lang="ja-JP" altLang="en-US" dirty="0"/>
                  <a:t>系</a:t>
                </a:r>
                <a:r>
                  <a:rPr lang="en-US" altLang="ja-JP" dirty="0"/>
                  <a:t>1.48</a:t>
                </a:r>
                <a:endParaRPr lang="ja-JP" altLang="en-US" dirty="0"/>
              </a:p>
              <a:p>
                <a:pPr marL="0" lvl="0" indent="0" algn="l" rtl="0">
                  <a:spcBef>
                    <a:spcPts val="800"/>
                  </a:spcBef>
                  <a:spcAft>
                    <a:spcPts val="0"/>
                  </a:spcAft>
                  <a:buNone/>
                </a:pPr>
                <a:r>
                  <a:rPr lang="ja-JP" altLang="en-US"/>
                  <a:t>球面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ja-JP" altLang="en-US"/>
                  <a:t>上</a:t>
                </a:r>
                <a:r>
                  <a:rPr lang="ja-JP" altLang="en-US" dirty="0"/>
                  <a:t>の小円も，一次分数変換によって小円にうつされる</a:t>
                </a:r>
                <a:endParaRPr dirty="0"/>
              </a:p>
            </p:txBody>
          </p:sp>
        </mc:Choice>
        <mc:Fallback xmlns="">
          <p:sp>
            <p:nvSpPr>
              <p:cNvPr id="201" name="Google Shape;201;p37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28650" y="1369219"/>
                <a:ext cx="7886700" cy="3263400"/>
              </a:xfrm>
              <a:prstGeom prst="rect">
                <a:avLst/>
              </a:prstGeom>
              <a:blipFill>
                <a:blip r:embed="rId3"/>
                <a:stretch>
                  <a:fillRect l="-112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9106308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E577D54-0839-4346-8A26-6B69A75A9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点を一次分数変換で無限回合成する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02EA949A-2291-7A4B-A97D-F929E2B8F7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kumimoji="1" lang="ja-JP" altLang="en-US"/>
              <a:t>やること</a:t>
            </a:r>
            <a:endParaRPr kumimoji="1" lang="en-US" altLang="ja-JP" dirty="0"/>
          </a:p>
          <a:p>
            <a:r>
              <a:rPr kumimoji="1" lang="ja-JP" altLang="en-US"/>
              <a:t>「不動点」という， （恒等写像ではない）一次分数変換で写してもそれ以上変化しない時の点の定義を確認</a:t>
            </a:r>
            <a:endParaRPr kumimoji="1" lang="en-US" altLang="ja-JP" dirty="0"/>
          </a:p>
          <a:p>
            <a:r>
              <a:rPr kumimoji="1" lang="ja-JP" altLang="en-US"/>
              <a:t>一次分数変換は無限回合成すると，３種類の不動点を持ち，分類できる</a:t>
            </a:r>
            <a:endParaRPr kumimoji="1" lang="en-US" altLang="ja-JP" dirty="0"/>
          </a:p>
          <a:p>
            <a:pPr lvl="1"/>
            <a:r>
              <a:rPr kumimoji="1" lang="ja-JP" altLang="en-US"/>
              <a:t>双曲的</a:t>
            </a:r>
            <a:endParaRPr kumimoji="1" lang="en-US" altLang="ja-JP" dirty="0"/>
          </a:p>
          <a:p>
            <a:pPr lvl="1"/>
            <a:r>
              <a:rPr kumimoji="1" lang="ja-JP" altLang="en-US"/>
              <a:t>楕円的</a:t>
            </a:r>
            <a:endParaRPr kumimoji="1" lang="en-US" altLang="ja-JP" dirty="0"/>
          </a:p>
          <a:p>
            <a:pPr lvl="1"/>
            <a:r>
              <a:rPr kumimoji="1" lang="ja-JP" altLang="en-US"/>
              <a:t>放物的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02095406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06" name="Google Shape;206;p38"/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628650" y="273844"/>
                <a:ext cx="7886700" cy="994200"/>
              </a:xfrm>
              <a:prstGeom prst="rect">
                <a:avLst/>
              </a:prstGeom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ja" sz="1800" dirty="0"/>
                  <a:t>一次分数変換群PSL(2;C)の性質</a:t>
                </a:r>
                <a:r>
                  <a:rPr lang="en-US" altLang="ja" sz="1800" dirty="0"/>
                  <a:t> &gt; </a:t>
                </a:r>
                <a:r>
                  <a:rPr lang="ja-JP" altLang="en-US" sz="1800"/>
                  <a:t>元の分類</a:t>
                </a:r>
                <a:endParaRPr dirty="0"/>
              </a:p>
              <a:p>
                <a:pPr lvl="0"/>
                <a:r>
                  <a:rPr lang="ja" dirty="0"/>
                  <a:t>不動点集合</a:t>
                </a:r>
                <a:r>
                  <a:rPr lang="en-US" altLang="ja" sz="2000" i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fixed point set</a:t>
                </a:r>
                <a:r>
                  <a:rPr lang="ja-JP" altLang="en-US" sz="36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と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sz="36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altLang="ja" sz="36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Φ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ja-JP" sz="36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i</m:t>
                        </m:r>
                      </m:sup>
                    </m:sSup>
                  </m:oMath>
                </a14:m>
                <a:endParaRPr sz="3600" dirty="0"/>
              </a:p>
            </p:txBody>
          </p:sp>
        </mc:Choice>
        <mc:Fallback>
          <p:sp>
            <p:nvSpPr>
              <p:cNvPr id="206" name="Google Shape;206;p38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273844"/>
                <a:ext cx="7886700" cy="994200"/>
              </a:xfrm>
              <a:prstGeom prst="rect">
                <a:avLst/>
              </a:prstGeom>
              <a:blipFill>
                <a:blip r:embed="rId3"/>
                <a:stretch>
                  <a:fillRect l="-2412" b="-1265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7" name="Google Shape;207;p38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28650" y="1369219"/>
                <a:ext cx="7886700" cy="3263400"/>
              </a:xfrm>
              <a:prstGeom prst="rect">
                <a:avLst/>
              </a:prstGeom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lvl="0" indent="0" algn="l" rtl="0">
                  <a:spcBef>
                    <a:spcPts val="800"/>
                  </a:spcBef>
                  <a:spcAft>
                    <a:spcPts val="0"/>
                  </a:spcAft>
                  <a:buNone/>
                </a:pPr>
                <a:r>
                  <a:rPr lang="en-US" altLang="ja" dirty="0"/>
                  <a:t>Def</a:t>
                </a:r>
              </a:p>
              <a:p>
                <a:pPr marL="0" lvl="0" indent="0">
                  <a:buNone/>
                </a:pPr>
                <a:r>
                  <a:rPr lang="ja" dirty="0"/>
                  <a:t>写像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j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  <m:r>
                      <a:rPr lang="ja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（</m:t>
                    </m:r>
                    <m:r>
                      <m:rPr>
                        <m:sty m:val="p"/>
                      </m:rPr>
                      <a:rPr lang="el-GR" altLang="j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  <m:r>
                      <a:rPr lang="en-US" altLang="j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altLang="j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𝑖𝑑</m:t>
                    </m:r>
                    <m:r>
                      <a:rPr lang="ja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）</m:t>
                    </m:r>
                  </m:oMath>
                </a14:m>
                <a:r>
                  <a:rPr lang="ja" dirty="0"/>
                  <a:t>で写されても元に戻る（つまり動かない）点を不動点とい</a:t>
                </a:r>
                <a:r>
                  <a:rPr lang="ja" altLang="en-US" dirty="0"/>
                  <a:t>い，</a:t>
                </a:r>
                <a:r>
                  <a:rPr lang="ja-JP" altLang="en-US"/>
                  <a:t>不動点の集合を不動点集合といって次の式で定義する</a:t>
                </a:r>
                <a:r>
                  <a:rPr lang="ja" dirty="0"/>
                  <a:t>．</a:t>
                </a:r>
                <a:endParaRPr lang="en-US" altLang="ja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altLang="ja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Φ</m:t>
                      </m:r>
                      <m:r>
                        <a:rPr lang="en-US" altLang="ja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altLang="ja" b="0" i="1" smtClean="0">
                          <a:latin typeface="Cambria Math" panose="02040503050406030204" pitchFamily="18" charset="0"/>
                        </a:rPr>
                        <m:t>𝑃𝑆𝐿</m:t>
                      </m:r>
                      <m:d>
                        <m:dPr>
                          <m:ctrlPr>
                            <a:rPr lang="en-US" altLang="j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" b="0" i="1" smtClean="0">
                              <a:latin typeface="Cambria Math" panose="02040503050406030204" pitchFamily="18" charset="0"/>
                            </a:rPr>
                            <m:t>2;</m:t>
                          </m:r>
                          <m:r>
                            <a:rPr lang="en-US" altLang="j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ℂ</m:t>
                          </m:r>
                        </m:e>
                      </m:d>
                      <m:r>
                        <a:rPr lang="en-US" altLang="ja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ja" b="0" i="1" smtClean="0">
                          <a:latin typeface="Cambria Math" panose="02040503050406030204" pitchFamily="18" charset="0"/>
                        </a:rPr>
                        <m:t>𝐹𝑖𝑥</m:t>
                      </m:r>
                      <m:d>
                        <m:dPr>
                          <m:ctrlPr>
                            <a:rPr lang="en-US" altLang="j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l-GR" altLang="ja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Φ</m:t>
                          </m:r>
                        </m:e>
                      </m:d>
                      <m:r>
                        <a:rPr lang="en-US" altLang="ja" b="0" i="1" smtClean="0">
                          <a:latin typeface="Cambria Math" panose="02040503050406030204" pitchFamily="18" charset="0"/>
                        </a:rPr>
                        <m:t>≔</m:t>
                      </m:r>
                      <m:d>
                        <m:dPr>
                          <m:begChr m:val="{"/>
                          <m:endChr m:val="|"/>
                          <m:ctrlPr>
                            <a:rPr lang="en-US" altLang="ja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" i="1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altLang="ja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en-US" altLang="ja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ja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p>
                              <m:r>
                                <a:rPr lang="en-US" altLang="ja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ja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m:rPr>
                          <m:sty m:val="p"/>
                        </m:rPr>
                        <a:rPr lang="el-GR" altLang="ja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Φ</m:t>
                      </m:r>
                      <m:r>
                        <a:rPr lang="en-US" altLang="ja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  <m:r>
                        <a:rPr lang="en-US" altLang="ja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ja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  <m:r>
                        <a:rPr lang="en-US" altLang="ja" i="1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altLang="ja" dirty="0"/>
              </a:p>
              <a:p>
                <a:pPr marL="0" lvl="0" indent="0">
                  <a:buNone/>
                </a:pPr>
                <a:r>
                  <a:rPr lang="en-US" altLang="ja" dirty="0"/>
                  <a:t>Def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altLang="ja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Φ</m:t>
                      </m:r>
                      <m:r>
                        <a:rPr lang="en-US" altLang="ja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altLang="ja" i="1">
                          <a:latin typeface="Cambria Math" panose="02040503050406030204" pitchFamily="18" charset="0"/>
                        </a:rPr>
                        <m:t>𝑃𝑆𝐿</m:t>
                      </m:r>
                      <m:d>
                        <m:dPr>
                          <m:ctrlPr>
                            <a:rPr lang="en-US" altLang="ja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" i="1">
                              <a:latin typeface="Cambria Math" panose="02040503050406030204" pitchFamily="18" charset="0"/>
                            </a:rPr>
                            <m:t>2;</m:t>
                          </m:r>
                          <m:r>
                            <a:rPr lang="en-US" altLang="ja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ℂ</m:t>
                          </m:r>
                        </m:e>
                      </m:d>
                      <m:r>
                        <a:rPr lang="ja-JP" alt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に</m:t>
                      </m:r>
                      <m:r>
                        <a:rPr lang="ja-JP" alt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対</m:t>
                      </m:r>
                      <m:r>
                        <a:rPr lang="ja-JP" alt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して</m:t>
                      </m:r>
                      <m:r>
                        <m:rPr>
                          <m:sty m:val="p"/>
                        </m:rPr>
                        <a:rPr lang="el-GR" altLang="ja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Φ</m:t>
                      </m:r>
                      <m:r>
                        <a:rPr lang="ja" alt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の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ja-JP" alt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回</m:t>
                      </m:r>
                      <m:r>
                        <a:rPr lang="ja-JP" alt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の</m:t>
                      </m:r>
                      <m:r>
                        <a:rPr lang="ja-JP" alt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積</m:t>
                      </m:r>
                      <m:r>
                        <a:rPr lang="ja-JP" alt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を</m:t>
                      </m:r>
                      <m:sSup>
                        <m:sSupPr>
                          <m:ctrlPr>
                            <a:rPr lang="en-US" altLang="ja-JP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l-GR" altLang="ja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Φ</m:t>
                          </m:r>
                        </m:e>
                        <m:sup>
                          <m:r>
                            <a:rPr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  <m:r>
                        <a:rPr lang="ja-JP" alt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とかく</m:t>
                      </m:r>
                    </m:oMath>
                  </m:oMathPara>
                </a14:m>
                <a:endParaRPr lang="en-US" altLang="ja" dirty="0"/>
              </a:p>
              <a:p>
                <a:pPr marL="0" lvl="0" indent="0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Φ</m:t>
                        </m:r>
                      </m:e>
                      <m:sup>
                        <m: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p>
                    </m:sSup>
                    <m:r>
                      <a:rPr lang="en-US" altLang="j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ja" i="1">
                        <a:latin typeface="Cambria Math" panose="02040503050406030204" pitchFamily="18" charset="0"/>
                      </a:rPr>
                      <m:t>𝑃𝑆𝐿</m:t>
                    </m:r>
                    <m:d>
                      <m:dPr>
                        <m:ctrlPr>
                          <a:rPr lang="en-US" altLang="j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" i="1">
                            <a:latin typeface="Cambria Math" panose="02040503050406030204" pitchFamily="18" charset="0"/>
                          </a:rPr>
                          <m:t>2;</m:t>
                        </m:r>
                        <m:r>
                          <a:rPr lang="en-US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ℂ</m:t>
                        </m:r>
                      </m:e>
                    </m:d>
                  </m:oMath>
                </a14:m>
                <a:r>
                  <a:rPr lang="ja" altLang="en-US" dirty="0"/>
                  <a:t>は</a:t>
                </a:r>
                <a:r>
                  <a:rPr lang="ja-JP" altLang="en-US" dirty="0"/>
                  <a:t>明らか</a:t>
                </a:r>
                <a:endParaRPr lang="en-US" altLang="ja" dirty="0"/>
              </a:p>
            </p:txBody>
          </p:sp>
        </mc:Choice>
        <mc:Fallback>
          <p:sp>
            <p:nvSpPr>
              <p:cNvPr id="207" name="Google Shape;207;p38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28650" y="1369219"/>
                <a:ext cx="7886700" cy="3263400"/>
              </a:xfrm>
              <a:prstGeom prst="rect">
                <a:avLst/>
              </a:prstGeom>
              <a:blipFill>
                <a:blip r:embed="rId4"/>
                <a:stretch>
                  <a:fillRect l="-1125" r="-80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626213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8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 dirty="0"/>
              <a:t>複素数の基礎</a:t>
            </a: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dirty="0"/>
              <a:t>ガウス平面</a:t>
            </a:r>
            <a:r>
              <a:rPr lang="fr-CA" altLang="ja" dirty="0"/>
              <a:t> </a:t>
            </a:r>
            <a:r>
              <a:rPr lang="fr-CA" altLang="ja" sz="1800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Gaussian</a:t>
            </a:r>
            <a:r>
              <a:rPr lang="fr-CA" altLang="ja" sz="18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plane</a:t>
            </a:r>
            <a:endParaRPr sz="1800" i="1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8" name="Google Shape;148;p28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ja-JP" altLang="en-US"/>
              <a:t>横軸（</a:t>
            </a:r>
            <a:r>
              <a:rPr lang="en-US" altLang="ja-JP" dirty="0"/>
              <a:t>x</a:t>
            </a:r>
            <a:r>
              <a:rPr lang="ja-JP" altLang="en-US"/>
              <a:t>軸）：実軸</a:t>
            </a:r>
            <a:endParaRPr lang="en-US" altLang="ja-JP"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ja-JP" altLang="en-US"/>
              <a:t>縦軸（</a:t>
            </a:r>
            <a:r>
              <a:rPr lang="en-US" altLang="ja-JP" dirty="0"/>
              <a:t>y</a:t>
            </a:r>
            <a:r>
              <a:rPr lang="ja-JP" altLang="en-US"/>
              <a:t>軸）：虚軸</a:t>
            </a:r>
            <a:endParaRPr dirty="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08E5D792-EB26-1741-B4C8-69D286201A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430902"/>
            <a:ext cx="2573290" cy="326340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12" name="Google Shape;212;p39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28650" y="1152049"/>
                <a:ext cx="7886700" cy="3263400"/>
              </a:xfrm>
              <a:prstGeom prst="rect">
                <a:avLst/>
              </a:prstGeom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lvl="0" indent="0" algn="l" rtl="0">
                  <a:spcBef>
                    <a:spcPts val="800"/>
                  </a:spcBef>
                  <a:spcAft>
                    <a:spcPts val="0"/>
                  </a:spcAft>
                  <a:buNone/>
                </a:pPr>
                <a:r>
                  <a:rPr lang="ja-JP" altLang="en-US" dirty="0"/>
                  <a:t>一次分数変換は３つ（</a:t>
                </a:r>
                <a:r>
                  <a:rPr lang="ja-JP" altLang="en-US" dirty="0">
                    <a:solidFill>
                      <a:schemeClr val="accent2"/>
                    </a:solidFill>
                  </a:rPr>
                  <a:t>双曲的</a:t>
                </a:r>
                <a:r>
                  <a:rPr lang="ja-JP" altLang="en-US" dirty="0"/>
                  <a:t>，</a:t>
                </a:r>
                <a:r>
                  <a:rPr lang="ja-JP" altLang="en-US" dirty="0">
                    <a:solidFill>
                      <a:schemeClr val="accent1"/>
                    </a:solidFill>
                  </a:rPr>
                  <a:t>楕円的</a:t>
                </a:r>
                <a:r>
                  <a:rPr lang="ja-JP" altLang="en-US" dirty="0"/>
                  <a:t>，</a:t>
                </a:r>
                <a:r>
                  <a:rPr lang="ja-JP" altLang="en-US" dirty="0">
                    <a:solidFill>
                      <a:schemeClr val="accent6"/>
                    </a:solidFill>
                  </a:rPr>
                  <a:t>放物的</a:t>
                </a:r>
                <a:r>
                  <a:rPr lang="ja-JP" altLang="en-US" dirty="0"/>
                  <a:t>）に分類できる</a:t>
                </a:r>
              </a:p>
              <a:p>
                <a:pPr marL="0" lvl="0" indent="0" algn="l" rtl="0">
                  <a:spcBef>
                    <a:spcPts val="800"/>
                  </a:spcBef>
                  <a:spcAft>
                    <a:spcPts val="0"/>
                  </a:spcAft>
                  <a:buNone/>
                </a:pPr>
                <a:r>
                  <a:rPr lang="ja-JP" altLang="en-US"/>
                  <a:t>定理</a:t>
                </a:r>
                <a:endParaRPr lang="ja-JP" altLang="en-US" dirty="0"/>
              </a:p>
              <a:p>
                <a:pPr marL="0" lvl="0" indent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j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  <m:r>
                      <a:rPr lang="en-US" altLang="j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ja" i="1">
                        <a:latin typeface="Cambria Math" panose="02040503050406030204" pitchFamily="18" charset="0"/>
                      </a:rPr>
                      <m:t>𝑃𝑆𝐿</m:t>
                    </m:r>
                    <m:d>
                      <m:dPr>
                        <m:ctrlPr>
                          <a:rPr lang="en-US" altLang="j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" i="1">
                            <a:latin typeface="Cambria Math" panose="02040503050406030204" pitchFamily="18" charset="0"/>
                          </a:rPr>
                          <m:t>2;</m:t>
                        </m:r>
                        <m:r>
                          <a:rPr lang="en-US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ℂ</m:t>
                        </m:r>
                      </m:e>
                    </m:d>
                    <m:r>
                      <a:rPr lang="en-US" altLang="j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l-GR" altLang="j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  <m:r>
                      <a:rPr lang="el-GR" altLang="ja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altLang="j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𝑖𝑑</m:t>
                    </m:r>
                  </m:oMath>
                </a14:m>
                <a:r>
                  <a:rPr lang="ja-JP" altLang="en-US"/>
                  <a:t>に対して</a:t>
                </a:r>
                <a:endParaRPr lang="en-US" altLang="ja-JP" dirty="0"/>
              </a:p>
              <a:p>
                <a:pPr marL="514350" indent="-514350">
                  <a:buFont typeface="+mj-lt"/>
                  <a:buAutoNum type="romanLcPeriod"/>
                </a:pPr>
                <a:r>
                  <a:rPr lang="ja-JP" altLang="en-US"/>
                  <a:t>（</a:t>
                </a:r>
                <a:r>
                  <a:rPr lang="ja-JP" altLang="en-US">
                    <a:solidFill>
                      <a:schemeClr val="accent2"/>
                    </a:solidFill>
                  </a:rPr>
                  <a:t>双曲的</a:t>
                </a:r>
                <a:r>
                  <a:rPr lang="ja-JP" altLang="en-US"/>
                  <a:t>）</a:t>
                </a:r>
                <a:r>
                  <a:rPr lang="en-US" altLang="ja" dirty="0"/>
                  <a:t> </a:t>
                </a:r>
                <a14:m>
                  <m:oMath xmlns:m="http://schemas.openxmlformats.org/officeDocument/2006/math">
                    <m:r>
                      <a:rPr lang="en-US" altLang="ja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ja" i="1">
                        <a:latin typeface="Cambria Math" panose="02040503050406030204" pitchFamily="18" charset="0"/>
                      </a:rPr>
                      <m:t>𝐹𝑖𝑥</m:t>
                    </m:r>
                    <m:d>
                      <m:dPr>
                        <m:ctrlPr>
                          <a:rPr lang="en-US" altLang="j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l-GR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Φ</m:t>
                        </m:r>
                      </m:e>
                    </m:d>
                    <m:r>
                      <a:rPr lang="el-GR" altLang="j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ja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は</m:t>
                    </m:r>
                    <m:r>
                      <a:rPr lang="ja-JP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２つ．</m:t>
                    </m:r>
                    <m:sSub>
                      <m:sSubPr>
                        <m:ctrlPr>
                          <a:rPr lang="en-US" altLang="ja-JP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∀</m:t>
                        </m:r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ja-JP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∀</m:t>
                        </m:r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j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ja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altLang="j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j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ja-JP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ja-JP" altLang="en-US" i="1" smtClean="0">
                        <a:latin typeface="Cambria Math" panose="02040503050406030204" pitchFamily="18" charset="0"/>
                      </a:rPr>
                      <m:t>に</m:t>
                    </m:r>
                    <m:r>
                      <a:rPr lang="ja-JP" altLang="en-US" i="1">
                        <a:latin typeface="Cambria Math" panose="02040503050406030204" pitchFamily="18" charset="0"/>
                      </a:rPr>
                      <m:t>対</m:t>
                    </m:r>
                    <m:r>
                      <a:rPr lang="ja-JP" altLang="en-US" i="1">
                        <a:latin typeface="Cambria Math" panose="02040503050406030204" pitchFamily="18" charset="0"/>
                      </a:rPr>
                      <m:t>して</m:t>
                    </m:r>
                    <m:func>
                      <m:funcPr>
                        <m:ctrlPr>
                          <a:rPr lang="en-US" altLang="j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ja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ja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altLang="ja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ja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sSup>
                          <m:sSupPr>
                            <m:ctrlPr>
                              <a:rPr lang="en-US" altLang="ja-JP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l-GR" altLang="ja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Φ</m:t>
                            </m:r>
                          </m:e>
                          <m:sup>
                            <m:r>
                              <a:rPr lang="en-US" altLang="ja-JP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  <m:d>
                          <m:dPr>
                            <m:ctrlPr>
                              <a:rPr lang="en-US" altLang="ja-JP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  <m:r>
                          <a:rPr lang="en-US" altLang="ja-JP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ja-JP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ja-JP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</m:e>
                    </m:func>
                    <m:func>
                      <m:funcPr>
                        <m:ctrlPr>
                          <a:rPr lang="en-US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ja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ja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altLang="ja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ja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→−∞</m:t>
                            </m:r>
                          </m:lim>
                        </m:limLow>
                      </m:fName>
                      <m:e>
                        <m:sSup>
                          <m:sSupPr>
                            <m:ctrlPr>
                              <a:rPr lang="en-US" altLang="ja-JP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l-GR" altLang="ja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Φ</m:t>
                            </m:r>
                          </m:e>
                          <m:sup>
                            <m:r>
                              <a:rPr lang="en-US" altLang="ja-JP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  <m:d>
                          <m:dPr>
                            <m:ctrlPr>
                              <a:rPr lang="en-US" altLang="ja-JP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  <m: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ja-JP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func>
                  </m:oMath>
                </a14:m>
                <a:endParaRPr lang="en-US" altLang="ja-JP" dirty="0">
                  <a:ea typeface="Cambria Math" panose="02040503050406030204" pitchFamily="18" charset="0"/>
                </a:endParaRPr>
              </a:p>
              <a:p>
                <a:pPr marL="514350" indent="-514350">
                  <a:buFont typeface="+mj-lt"/>
                  <a:buAutoNum type="romanLcPeriod"/>
                </a:pPr>
                <a:r>
                  <a:rPr lang="ja-JP" altLang="en-US"/>
                  <a:t>（</a:t>
                </a:r>
                <a:r>
                  <a:rPr lang="ja-JP" altLang="en-US">
                    <a:solidFill>
                      <a:schemeClr val="accent1"/>
                    </a:solidFill>
                  </a:rPr>
                  <a:t>楕円的</a:t>
                </a:r>
                <a:r>
                  <a:rPr lang="ja-JP" altLang="en-US"/>
                  <a:t>）</a:t>
                </a:r>
                <a14:m>
                  <m:oMath xmlns:m="http://schemas.openxmlformats.org/officeDocument/2006/math">
                    <m:r>
                      <a:rPr lang="en-US" altLang="ja" i="1">
                        <a:latin typeface="Cambria Math" panose="02040503050406030204" pitchFamily="18" charset="0"/>
                      </a:rPr>
                      <m:t>𝐹𝑖𝑥</m:t>
                    </m:r>
                    <m:d>
                      <m:dPr>
                        <m:ctrlPr>
                          <a:rPr lang="en-US" altLang="j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l-GR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Φ</m:t>
                        </m:r>
                      </m:e>
                    </m:d>
                    <m:r>
                      <a:rPr lang="el-GR" altLang="j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ja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は</m:t>
                    </m:r>
                    <m:r>
                      <a:rPr lang="ja-JP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２つ．</m:t>
                    </m:r>
                    <m:sSup>
                      <m:sSupPr>
                        <m:ctrlPr>
                          <a:rPr lang="en-US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ja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∖</m:t>
                    </m:r>
                    <m:r>
                      <a:rPr lang="en-US" altLang="j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,</m:t>
                        </m:r>
                      </m:sub>
                    </m:sSub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j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ja-JP" altLang="en-US">
                    <a:latin typeface="+mn-lt"/>
                    <a:ea typeface="Cambria Math" panose="02040503050406030204" pitchFamily="18" charset="0"/>
                  </a:rPr>
                  <a:t>は，無限個の小円の族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ja-JP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ja-JP" altLang="en-US">
                    <a:latin typeface="+mn-lt"/>
                    <a:ea typeface="Cambria Math" panose="02040503050406030204" pitchFamily="18" charset="0"/>
                  </a:rPr>
                  <a:t>の，互いに交わらない和になる（接するのはよい）．</a:t>
                </a:r>
                <a:endParaRPr lang="en-US" altLang="ja-JP" dirty="0">
                  <a:latin typeface="+mn-lt"/>
                  <a:ea typeface="Cambria Math" panose="02040503050406030204" pitchFamily="18" charset="0"/>
                </a:endParaRPr>
              </a:p>
              <a:p>
                <a:pPr marL="514350" indent="-514350">
                  <a:buFont typeface="+mj-lt"/>
                  <a:buAutoNum type="romanLcPeriod"/>
                </a:pPr>
                <a:r>
                  <a:rPr lang="ja-JP" altLang="en-US"/>
                  <a:t>（</a:t>
                </a:r>
                <a:r>
                  <a:rPr lang="ja-JP" altLang="en-US">
                    <a:solidFill>
                      <a:schemeClr val="accent6"/>
                    </a:solidFill>
                  </a:rPr>
                  <a:t>放物的</a:t>
                </a:r>
                <a:r>
                  <a:rPr lang="ja-JP" altLang="en-US"/>
                  <a:t>）</a:t>
                </a:r>
                <a:r>
                  <a:rPr lang="en-US" altLang="ja" dirty="0"/>
                  <a:t> </a:t>
                </a:r>
                <a14:m>
                  <m:oMath xmlns:m="http://schemas.openxmlformats.org/officeDocument/2006/math">
                    <m:r>
                      <a:rPr lang="en-US" altLang="ja" i="1">
                        <a:latin typeface="Cambria Math" panose="02040503050406030204" pitchFamily="18" charset="0"/>
                      </a:rPr>
                      <m:t>𝐹𝑖𝑥</m:t>
                    </m:r>
                    <m:d>
                      <m:dPr>
                        <m:ctrlPr>
                          <a:rPr lang="en-US" altLang="j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l-GR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Φ</m:t>
                        </m:r>
                      </m:e>
                    </m:d>
                    <m:r>
                      <a:rPr lang="el-GR" altLang="j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ja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は</m:t>
                    </m:r>
                    <m:r>
                      <a:rPr lang="ja-JP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唯１</m:t>
                    </m:r>
                    <m:r>
                      <a:rPr lang="ja-JP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つ．</m:t>
                    </m:r>
                  </m:oMath>
                </a14:m>
                <a:r>
                  <a:rPr lang="en-US" altLang="ja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ja-JP" altLang="en-US" dirty="0">
                    <a:latin typeface="+mn-lt"/>
                    <a:ea typeface="Cambria Math" panose="02040503050406030204" pitchFamily="18" charset="0"/>
                  </a:rPr>
                  <a:t>は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ja-JP" altLang="en-US">
                    <a:latin typeface="+mn-lt"/>
                    <a:ea typeface="Cambria Math" panose="02040503050406030204" pitchFamily="18" charset="0"/>
                  </a:rPr>
                  <a:t>を通り互いに接する無限個の小円の族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ja-JP" altLang="en-US">
                    <a:ea typeface="Cambria Math" panose="02040503050406030204" pitchFamily="18" charset="0"/>
                  </a:rPr>
                  <a:t>の和になる</a:t>
                </a:r>
                <a:br>
                  <a:rPr lang="en-US" altLang="ja-JP" dirty="0">
                    <a:ea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func>
                      <m:funcPr>
                        <m:ctrlPr>
                          <a:rPr lang="en-US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ja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ja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altLang="ja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ja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sSup>
                          <m:sSupPr>
                            <m:ctrlPr>
                              <a:rPr lang="en-US" altLang="ja-JP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l-GR" altLang="ja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Φ</m:t>
                            </m:r>
                          </m:e>
                          <m:sup>
                            <m:r>
                              <a:rPr lang="en-US" altLang="ja-JP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  <m:d>
                          <m:dPr>
                            <m:ctrlPr>
                              <a:rPr lang="en-US" altLang="ja-JP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  <m:r>
                          <a:rPr lang="en-US" altLang="ja-JP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</m:e>
                    </m:func>
                    <m:func>
                      <m:funcPr>
                        <m:ctrlPr>
                          <a:rPr lang="en-US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ja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ja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altLang="ja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ja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→−∞</m:t>
                            </m:r>
                          </m:lim>
                        </m:limLow>
                      </m:fName>
                      <m:e>
                        <m:sSup>
                          <m:sSupPr>
                            <m:ctrlPr>
                              <a:rPr lang="en-US" altLang="ja-JP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l-GR" altLang="ja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Φ</m:t>
                            </m:r>
                          </m:e>
                          <m:sup>
                            <m:r>
                              <a:rPr lang="en-US" altLang="ja-JP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  <m:d>
                          <m:dPr>
                            <m:ctrlPr>
                              <a:rPr lang="en-US" altLang="ja-JP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  <m: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ja-JP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func>
                  </m:oMath>
                </a14:m>
                <a:endParaRPr lang="en-US" altLang="ja-JP" dirty="0">
                  <a:ea typeface="Cambria Math" panose="02040503050406030204" pitchFamily="18" charset="0"/>
                </a:endParaRPr>
              </a:p>
              <a:p>
                <a:pPr marL="514350" indent="-514350">
                  <a:buFont typeface="+mj-lt"/>
                  <a:buAutoNum type="romanLcPeriod"/>
                </a:pPr>
                <a:endParaRPr lang="en-US" dirty="0"/>
              </a:p>
              <a:p>
                <a:pPr marL="514350" indent="-514350">
                  <a:buFont typeface="+mj-lt"/>
                  <a:buAutoNum type="romanLcPeriod"/>
                </a:pPr>
                <a:endParaRPr dirty="0"/>
              </a:p>
            </p:txBody>
          </p:sp>
        </mc:Choice>
        <mc:Fallback>
          <p:sp>
            <p:nvSpPr>
              <p:cNvPr id="212" name="Google Shape;212;p39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28650" y="1152049"/>
                <a:ext cx="7886700" cy="3263400"/>
              </a:xfrm>
              <a:prstGeom prst="rect">
                <a:avLst/>
              </a:prstGeom>
              <a:blipFill>
                <a:blip r:embed="rId3"/>
                <a:stretch>
                  <a:fillRect l="-1125" r="-965" b="-1666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3" name="Google Shape;213;p39"/>
          <p:cNvSpPr txBox="1">
            <a:spLocks noGrp="1"/>
          </p:cNvSpPr>
          <p:nvPr>
            <p:ph type="title"/>
          </p:nvPr>
        </p:nvSpPr>
        <p:spPr>
          <a:xfrm>
            <a:off x="628650" y="157849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 dirty="0"/>
              <a:t>一次分数変換群PSL(2;C)の性質</a:t>
            </a:r>
            <a:r>
              <a:rPr lang="en-US" altLang="ja" sz="1800" dirty="0"/>
              <a:t> &gt; </a:t>
            </a:r>
            <a:r>
              <a:rPr lang="ja-JP" altLang="en-US" sz="1800"/>
              <a:t>元の分類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A" altLang="ja-JP" sz="3200" dirty="0"/>
              <a:t>3</a:t>
            </a:r>
            <a:r>
              <a:rPr lang="ja-JP" altLang="en-US" sz="3200"/>
              <a:t>つに分類</a:t>
            </a:r>
            <a:endParaRPr lang="ja-JP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5086436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18" name="Google Shape;218;p40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28650" y="1369219"/>
                <a:ext cx="5794635" cy="3263400"/>
              </a:xfrm>
              <a:prstGeom prst="rect">
                <a:avLst/>
              </a:prstGeom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lvl="0" indent="0" algn="l" rtl="0">
                  <a:spcBef>
                    <a:spcPts val="800"/>
                  </a:spcBef>
                  <a:spcAft>
                    <a:spcPts val="0"/>
                  </a:spcAft>
                  <a:buNone/>
                </a:pPr>
                <a:r>
                  <a:rPr lang="ja-JP" altLang="en-US"/>
                  <a:t>例</a:t>
                </a:r>
                <a:r>
                  <a:rPr lang="en-US" altLang="ja-JP" dirty="0"/>
                  <a:t>1.53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altLang="ja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l-GR" altLang="ja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l-GR" altLang="ja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ℝ</m:t>
                      </m:r>
                      <m:r>
                        <a:rPr lang="en-US" altLang="ja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ja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d>
                        <m:dPr>
                          <m:ctrlPr>
                            <a:rPr lang="en-US" altLang="j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l-GR" altLang="ja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l-GR" altLang="ja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</m:d>
                      <m:r>
                        <a:rPr lang="en-US" altLang="ja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&gt;1,</m:t>
                      </m:r>
                      <m:r>
                        <m:rPr>
                          <m:sty m:val="p"/>
                        </m:rPr>
                        <a:rPr lang="el-GR" altLang="ja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Φ</m:t>
                      </m:r>
                      <m:r>
                        <a:rPr lang="en-US" altLang="ja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ja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  <m:r>
                        <a:rPr lang="en-US" altLang="ja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r>
                        <a:rPr lang="en-US" altLang="ja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sSup>
                        <m:sSupPr>
                          <m:ctrlPr>
                            <a:rPr lang="en-US" altLang="j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j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j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j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  <m:r>
                        <a:rPr lang="en-US" altLang="ja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altLang="ja" b="0" dirty="0">
                  <a:ea typeface="Cambria Math" panose="02040503050406030204" pitchFamily="18" charset="0"/>
                </a:endParaRPr>
              </a:p>
              <a:p>
                <a:pPr marL="0" lvl="0" indent="0">
                  <a:buNone/>
                </a:pPr>
                <a:r>
                  <a:rPr lang="ja-JP" altLang="en-US"/>
                  <a:t>とすると不動点は</a:t>
                </a:r>
                <a14:m>
                  <m:oMath xmlns:m="http://schemas.openxmlformats.org/officeDocument/2006/math">
                    <m:r>
                      <a:rPr lang="en-US" altLang="ja" i="1">
                        <a:latin typeface="Cambria Math" panose="02040503050406030204" pitchFamily="18" charset="0"/>
                      </a:rPr>
                      <m:t>𝐹𝑖𝑥</m:t>
                    </m:r>
                    <m:d>
                      <m:dPr>
                        <m:ctrlPr>
                          <a:rPr lang="en-US" altLang="j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l-GR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Φ</m:t>
                        </m:r>
                      </m:e>
                    </m:d>
                    <m:r>
                      <a:rPr lang="en-US" altLang="j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={0,∞</m:t>
                    </m:r>
                    <m:r>
                      <a:rPr lang="en-US" altLang="ja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endParaRPr lang="en-US" altLang="ja-JP" dirty="0"/>
              </a:p>
              <a:p>
                <a:pPr marL="0" lvl="0" indent="0">
                  <a:buNone/>
                </a:pPr>
                <a:r>
                  <a:rPr lang="ja-JP" altLang="en-US"/>
                  <a:t>この不動点２点を逆写像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l-GR" altLang="ja-JP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Π</m:t>
                        </m:r>
                      </m:e>
                      <m:sup>
                        <m:r>
                          <a:rPr lang="en-US" altLang="ja-JP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ja-JP" altLang="en-US"/>
                  <a:t>で球面に写すと</a:t>
                </a:r>
                <a:endParaRPr lang="ja-JP" altLang="en-US" dirty="0"/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ar-AE" altLang="ja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ar-AE" altLang="ja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fr-CA" altLang="ja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ar-AE" altLang="ja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ar-AE" altLang="ja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sSup>
                            <m:sSupPr>
                              <m:ctrlPr>
                                <a:rPr lang="ar-AE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l-GR" altLang="ja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Φ</m:t>
                              </m:r>
                            </m:e>
                            <m:sup>
                              <m:r>
                                <a:rPr lang="ar-AE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d>
                            <m:dPr>
                              <m:ctrlPr>
                                <a:rPr lang="ar-AE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ar-AE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  <m:r>
                            <a:rPr lang="ar-AE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ja-JP" alt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北極点</m:t>
                          </m:r>
                          <m:r>
                            <a:rPr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r>
                            <a:rPr lang="ar-AE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</m:e>
                      </m:func>
                      <m:func>
                        <m:funcPr>
                          <m:ctrlPr>
                            <a:rPr lang="ar-AE" altLang="ja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ar-AE" altLang="ja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fr-CA" altLang="ja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ar-AE" altLang="ja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ar-AE" altLang="ja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→−∞</m:t>
                              </m:r>
                            </m:lim>
                          </m:limLow>
                        </m:fName>
                        <m:e>
                          <m:sSup>
                            <m:sSupPr>
                              <m:ctrlPr>
                                <a:rPr lang="ar-AE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l-GR" altLang="ja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Φ</m:t>
                              </m:r>
                            </m:e>
                            <m:sup>
                              <m:r>
                                <a:rPr lang="ar-AE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d>
                            <m:dPr>
                              <m:ctrlPr>
                                <a:rPr lang="ar-AE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ar-AE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  <m:r>
                            <a:rPr lang="ar-AE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ar-AE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ja-JP" alt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南極点</m:t>
                          </m:r>
                          <m:r>
                            <a:rPr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  <a:p>
                <a:pPr marL="0" lvl="0" indent="0">
                  <a:buNone/>
                </a:pPr>
                <a:r>
                  <a:rPr lang="ja-JP" altLang="en-US"/>
                  <a:t>の２点に移る．</a:t>
                </a:r>
                <a:endParaRPr lang="ar-AE" dirty="0"/>
              </a:p>
            </p:txBody>
          </p:sp>
        </mc:Choice>
        <mc:Fallback>
          <p:sp>
            <p:nvSpPr>
              <p:cNvPr id="218" name="Google Shape;218;p40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28650" y="1369219"/>
                <a:ext cx="5794635" cy="3263400"/>
              </a:xfrm>
              <a:prstGeom prst="rect">
                <a:avLst/>
              </a:prstGeom>
              <a:blipFill>
                <a:blip r:embed="rId3"/>
                <a:stretch>
                  <a:fillRect l="-153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9" name="Google Shape;219;p40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 dirty="0"/>
              <a:t>一次分数変換群PSL(2;C)の性質</a:t>
            </a:r>
            <a:r>
              <a:rPr lang="fr-CA" altLang="ja" sz="1800" dirty="0"/>
              <a:t> &gt; </a:t>
            </a:r>
            <a:r>
              <a:rPr lang="ja-JP" altLang="en-US" sz="1800"/>
              <a:t>元の分類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3200" dirty="0">
                <a:solidFill>
                  <a:schemeClr val="accent2"/>
                </a:solidFill>
              </a:rPr>
              <a:t>双曲的</a:t>
            </a:r>
            <a:r>
              <a:rPr lang="ja-JP" altLang="en-US" sz="3200">
                <a:solidFill>
                  <a:schemeClr val="tx1"/>
                </a:solidFill>
              </a:rPr>
              <a:t>の例</a:t>
            </a:r>
            <a:endParaRPr sz="3200" dirty="0">
              <a:solidFill>
                <a:schemeClr val="tx1"/>
              </a:solidFill>
            </a:endParaRPr>
          </a:p>
        </p:txBody>
      </p:sp>
      <p:pic>
        <p:nvPicPr>
          <p:cNvPr id="3" name="図 2" descr="座っている, 室内 が含まれている画像&#10;&#10;自動的に生成された説明">
            <a:extLst>
              <a:ext uri="{FF2B5EF4-FFF2-40B4-BE49-F238E27FC236}">
                <a16:creationId xmlns:a16="http://schemas.microsoft.com/office/drawing/2014/main" id="{CACB4D45-751D-C842-B58A-79C909EEF30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1660"/>
          <a:stretch/>
        </p:blipFill>
        <p:spPr>
          <a:xfrm>
            <a:off x="5952063" y="1444753"/>
            <a:ext cx="3355420" cy="2250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14757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24" name="Google Shape;224;p41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28650" y="1369219"/>
                <a:ext cx="5299960" cy="3263400"/>
              </a:xfrm>
              <a:prstGeom prst="rect">
                <a:avLst/>
              </a:prstGeom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ja-JP" alt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ja-JP" alt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altLang="ja-JP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ℝ</m:t>
                      </m:r>
                      <m:r>
                        <a:rPr lang="en-US" altLang="ja-JP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l-GR" altLang="ja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Φ</m:t>
                      </m:r>
                      <m:r>
                        <a:rPr lang="en-US" altLang="ja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ja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  <m:r>
                        <a:rPr lang="en-US" altLang="ja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sSup>
                        <m:sSupPr>
                          <m:ctrlPr>
                            <a:rPr lang="ar-AE" altLang="ja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ar-AE" altLang="ja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ar-AE" altLang="ja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ar-AE" altLang="ja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  <m:r>
                        <a:rPr lang="ar-AE" altLang="ja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ar-AE" dirty="0"/>
              </a:p>
              <a:p>
                <a:pPr marL="0" indent="0">
                  <a:buNone/>
                </a:pPr>
                <a:r>
                  <a:rPr lang="ja-JP" altLang="en-US"/>
                  <a:t>とすると不動点は</a:t>
                </a:r>
                <a14:m>
                  <m:oMath xmlns:m="http://schemas.openxmlformats.org/officeDocument/2006/math">
                    <m:r>
                      <a:rPr lang="ja-JP" altLang="en-US" i="1">
                        <a:latin typeface="Cambria Math" panose="02040503050406030204" pitchFamily="18" charset="0"/>
                      </a:rPr>
                      <m:t>𝐹𝑖𝑥</m:t>
                    </m:r>
                    <m:d>
                      <m:dPr>
                        <m:ctrlPr>
                          <a:rPr lang="ar-AE" altLang="j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l-GR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Φ</m:t>
                        </m:r>
                      </m:e>
                    </m:d>
                    <m:r>
                      <a:rPr lang="ar-AE" altLang="j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ar-AE" altLang="j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{</m:t>
                    </m:r>
                    <m:r>
                      <a:rPr lang="ar-AE" altLang="j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0,∞</m:t>
                    </m:r>
                    <m:r>
                      <a:rPr lang="en-US" altLang="j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ar-AE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ar-AE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ar-AE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ar-AE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p>
                    </m:sSup>
                  </m:oMath>
                </a14:m>
                <a:r>
                  <a:rPr lang="ar-AE" dirty="0"/>
                  <a:t>は原点を中心に角度</a:t>
                </a:r>
                <a14:m>
                  <m:oMath xmlns:m="http://schemas.openxmlformats.org/officeDocument/2006/math">
                    <m:r>
                      <a:rPr lang="ja-JP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ar-AE" dirty="0"/>
                  <a:t>回転させるので，半径</a:t>
                </a:r>
                <a:r>
                  <a:rPr lang="en-US" dirty="0"/>
                  <a:t>t&gt;0の円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ar-AE" dirty="0"/>
                  <a:t>は</a:t>
                </a:r>
                <a:r>
                  <a:rPr lang="en-US" altLang="ja-JP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ja-JP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Φ</m:t>
                        </m:r>
                        <m:r>
                          <a:rPr lang="en-US" altLang="ja-JP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)=</m:t>
                    </m:r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ar-AE" dirty="0"/>
                  <a:t>となる．</a:t>
                </a:r>
                <a:endParaRPr lang="en-US" dirty="0"/>
              </a:p>
              <a:p>
                <a:pPr marL="0" indent="0">
                  <a:buNone/>
                </a:pPr>
                <a:r>
                  <a:rPr lang="ja-JP" altLang="en-US"/>
                  <a:t>拡張複素数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ℂ</m:t>
                        </m:r>
                      </m:e>
                      <m:sub>
                        <m:r>
                          <a:rPr lang="en-US" altLang="ja-JP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</m:sSub>
                  </m:oMath>
                </a14:m>
                <a:r>
                  <a:rPr lang="ar-AE" dirty="0"/>
                  <a:t>から不動点を除いた集合は</a:t>
                </a:r>
                <a:r>
                  <a:rPr lang="el-GR" altLang="ja-JP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l-GR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Π</m:t>
                        </m:r>
                      </m:e>
                      <m:sup>
                        <m: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ar-AE" dirty="0"/>
                  <a:t>で球面に写すと互いに交わらない円の族になる．</a:t>
                </a:r>
              </a:p>
            </p:txBody>
          </p:sp>
        </mc:Choice>
        <mc:Fallback>
          <p:sp>
            <p:nvSpPr>
              <p:cNvPr id="224" name="Google Shape;224;p41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28650" y="1369219"/>
                <a:ext cx="5299960" cy="3263400"/>
              </a:xfrm>
              <a:prstGeom prst="rect">
                <a:avLst/>
              </a:prstGeom>
              <a:blipFill>
                <a:blip r:embed="rId3"/>
                <a:stretch>
                  <a:fillRect l="-1675" t="-194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5" name="Google Shape;225;p41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 dirty="0"/>
              <a:t>一次分数変換群PSL(2;C)の性質</a:t>
            </a:r>
            <a:endParaRPr dirty="0"/>
          </a:p>
          <a:p>
            <a:pPr lvl="0"/>
            <a:r>
              <a:rPr lang="ja" sz="3200" dirty="0">
                <a:solidFill>
                  <a:schemeClr val="accent5"/>
                </a:solidFill>
              </a:rPr>
              <a:t>楕円的</a:t>
            </a:r>
            <a:r>
              <a:rPr lang="ja-JP" altLang="en-US" sz="3200">
                <a:solidFill>
                  <a:schemeClr val="tx1"/>
                </a:solidFill>
              </a:rPr>
              <a:t>の例</a:t>
            </a:r>
            <a:endParaRPr sz="3200" dirty="0"/>
          </a:p>
        </p:txBody>
      </p:sp>
      <p:pic>
        <p:nvPicPr>
          <p:cNvPr id="3" name="図 2" descr="黒 が含まれている画像&#10;&#10;自動的に生成された説明">
            <a:extLst>
              <a:ext uri="{FF2B5EF4-FFF2-40B4-BE49-F238E27FC236}">
                <a16:creationId xmlns:a16="http://schemas.microsoft.com/office/drawing/2014/main" id="{2BFB46AD-149E-2140-91AA-3881CD3E556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7288"/>
          <a:stretch/>
        </p:blipFill>
        <p:spPr>
          <a:xfrm>
            <a:off x="5572571" y="1268044"/>
            <a:ext cx="3440774" cy="2884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7529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30" name="Google Shape;230;p42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28650" y="1268044"/>
                <a:ext cx="7886700" cy="2997316"/>
              </a:xfrm>
              <a:prstGeom prst="rect">
                <a:avLst/>
              </a:prstGeom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ja-JP" alt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ja-JP" alt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altLang="ja-JP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ℂ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ja-JP" alt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ja-JP" alt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altLang="ja-JP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l-GR" altLang="ja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Φ</m:t>
                      </m:r>
                      <m:r>
                        <a:rPr lang="en-US" altLang="ja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ja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  <m:r>
                        <a:rPr lang="en-US" altLang="ja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r>
                        <a:rPr lang="ar-AE" altLang="ja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  <m:r>
                        <a:rPr lang="en-US" altLang="ja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ja-JP" alt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ar-AE" altLang="ja-JP" dirty="0"/>
              </a:p>
              <a:p>
                <a:pPr marL="0" indent="0">
                  <a:buNone/>
                </a:pPr>
                <a:r>
                  <a:rPr lang="ja-JP" altLang="en-US"/>
                  <a:t>とすると不動点は</a:t>
                </a:r>
                <a14:m>
                  <m:oMath xmlns:m="http://schemas.openxmlformats.org/officeDocument/2006/math">
                    <m:r>
                      <a:rPr lang="ja-JP" altLang="en-US" i="1">
                        <a:latin typeface="Cambria Math" panose="02040503050406030204" pitchFamily="18" charset="0"/>
                      </a:rPr>
                      <m:t>𝐹𝑖𝑥</m:t>
                    </m:r>
                    <m:d>
                      <m:dPr>
                        <m:ctrlPr>
                          <a:rPr lang="ar-AE" altLang="j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l-GR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Φ</m:t>
                        </m:r>
                      </m:e>
                    </m:d>
                    <m:r>
                      <a:rPr lang="ar-AE" altLang="j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={∞</m:t>
                    </m:r>
                    <m:r>
                      <a:rPr lang="en-US" altLang="j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ar-AE" dirty="0"/>
                  <a:t>．</a:t>
                </a:r>
                <a:endParaRPr lang="en-US" dirty="0"/>
              </a:p>
              <a:p>
                <a:pPr marL="0" indent="0">
                  <a:buNone/>
                </a:pPr>
                <a:r>
                  <a:rPr lang="ar-AE" dirty="0"/>
                  <a:t>また，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altLang="ja-JP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ja-JP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d>
                          <m:dPr>
                            <m:ctrlP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  <m:t>𝑖𝑡</m:t>
                            </m:r>
                          </m:e>
                        </m:d>
                      </m:e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ja-JP" alt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altLang="ja-JP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</m:d>
                  </m:oMath>
                </a14:m>
                <a:r>
                  <a:rPr lang="ar-AE" dirty="0"/>
                  <a:t>とすると</a:t>
                </a:r>
                <a:r>
                  <a:rPr lang="en-US" altLang="ja-JP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Φ</m:t>
                        </m:r>
                        <m: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ja-JP" i="1">
                        <a:latin typeface="Cambria Math" panose="02040503050406030204" pitchFamily="18" charset="0"/>
                      </a:rPr>
                      <m:t>)=</m:t>
                    </m:r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ar-AE" dirty="0"/>
                  <a:t>．このとき</a:t>
                </a:r>
                <a:r>
                  <a:rPr lang="el-GR" altLang="ja-JP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l-GR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Π</m:t>
                        </m:r>
                      </m:e>
                      <m:sup>
                        <m: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ar-AE" dirty="0"/>
                  <a:t>で球面に写すと，それらは小円の集合となる．この小円は北極点</a:t>
                </a:r>
                <a:r>
                  <a:rPr lang="en-US" dirty="0" err="1"/>
                  <a:t>Nで接する</a:t>
                </a:r>
                <a:r>
                  <a:rPr lang="en-US" dirty="0"/>
                  <a:t>．</a:t>
                </a:r>
                <a:endParaRPr lang="ar-AE" dirty="0"/>
              </a:p>
            </p:txBody>
          </p:sp>
        </mc:Choice>
        <mc:Fallback>
          <p:sp>
            <p:nvSpPr>
              <p:cNvPr id="230" name="Google Shape;230;p42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28650" y="1268044"/>
                <a:ext cx="7886700" cy="2997316"/>
              </a:xfrm>
              <a:prstGeom prst="rect">
                <a:avLst/>
              </a:prstGeom>
              <a:blipFill>
                <a:blip r:embed="rId3"/>
                <a:stretch>
                  <a:fillRect l="-1125" t="-2110" r="-80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1" name="Google Shape;231;p42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 dirty="0"/>
              <a:t>一次分数変換群PSL(2;C)の性質</a:t>
            </a:r>
            <a:r>
              <a:rPr lang="en-US" altLang="ja" sz="1800" dirty="0"/>
              <a:t> &gt; </a:t>
            </a:r>
            <a:r>
              <a:rPr lang="ja-JP" altLang="en-US" sz="1800"/>
              <a:t>元の分類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3200" dirty="0">
                <a:solidFill>
                  <a:schemeClr val="accent6"/>
                </a:solidFill>
              </a:rPr>
              <a:t>放物的</a:t>
            </a:r>
            <a:r>
              <a:rPr lang="ja-JP" altLang="en-US" sz="3200">
                <a:solidFill>
                  <a:schemeClr val="tx1"/>
                </a:solidFill>
              </a:rPr>
              <a:t>の例</a:t>
            </a:r>
            <a:endParaRPr sz="3200" dirty="0">
              <a:solidFill>
                <a:schemeClr val="tx1"/>
              </a:solidFill>
            </a:endParaRP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68D67CF1-781C-9646-9C16-42BCF6E7EBA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5708"/>
          <a:stretch/>
        </p:blipFill>
        <p:spPr>
          <a:xfrm>
            <a:off x="2041795" y="2780675"/>
            <a:ext cx="4503976" cy="2212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91573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36" name="Google Shape;236;p43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28650" y="1369219"/>
                <a:ext cx="7886700" cy="3263400"/>
              </a:xfrm>
              <a:prstGeom prst="rect">
                <a:avLst/>
              </a:prstGeom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lvl="0" indent="0" algn="l" rtl="0">
                  <a:spcBef>
                    <a:spcPts val="800"/>
                  </a:spcBef>
                  <a:spcAft>
                    <a:spcPts val="0"/>
                  </a:spcAft>
                  <a:buNone/>
                </a:pPr>
                <a:r>
                  <a:rPr lang="el-GR" altLang="ja" dirty="0"/>
                  <a:t>Φ(</a:t>
                </a:r>
                <a:r>
                  <a:rPr lang="fr-CA" altLang="ja" dirty="0"/>
                  <a:t>z)</a:t>
                </a:r>
                <a:r>
                  <a:rPr lang="ja-JP" altLang="en-US" dirty="0"/>
                  <a:t>と</a:t>
                </a:r>
                <a:r>
                  <a:rPr lang="en-US" altLang="ja-JP" dirty="0"/>
                  <a:t>|</a:t>
                </a:r>
                <a:r>
                  <a:rPr lang="fr-CA" altLang="ja" dirty="0"/>
                  <a:t>a|</a:t>
                </a:r>
                <a:r>
                  <a:rPr lang="ja-JP" altLang="en-US" dirty="0"/>
                  <a:t>の値で場合分</a:t>
                </a:r>
                <a:r>
                  <a:rPr lang="ja-JP" altLang="en-US"/>
                  <a:t>けができる</a:t>
                </a:r>
                <a:endParaRPr lang="ja-JP" altLang="en-US" dirty="0"/>
              </a:p>
              <a:p>
                <a:pPr marL="0" lvl="0" indent="0" algn="l" rtl="0">
                  <a:spcBef>
                    <a:spcPts val="800"/>
                  </a:spcBef>
                  <a:spcAft>
                    <a:spcPts val="0"/>
                  </a:spcAft>
                  <a:buNone/>
                </a:pPr>
                <a:r>
                  <a:rPr lang="ja-JP" altLang="en-US"/>
                  <a:t>補題</a:t>
                </a:r>
                <a:endParaRPr lang="ja-JP" altLang="en-US" dirty="0"/>
              </a:p>
              <a:p>
                <a:pPr marL="514350" lvl="0" indent="-514350">
                  <a:buSzPct val="100000"/>
                  <a:buFont typeface="+mj-lt"/>
                  <a:buAutoNum type="romanLcPeriod"/>
                </a:pPr>
                <a:r>
                  <a:rPr lang="en-US" altLang="ja" dirty="0">
                    <a:ea typeface="Cambria Math" panose="02040503050406030204" pitchFamily="18" charset="0"/>
                  </a:rPr>
                  <a:t>(</a:t>
                </a:r>
                <a:r>
                  <a:rPr lang="ja-JP" altLang="en-US">
                    <a:solidFill>
                      <a:schemeClr val="accent2"/>
                    </a:solidFill>
                    <a:ea typeface="Cambria Math" panose="02040503050406030204" pitchFamily="18" charset="0"/>
                  </a:rPr>
                  <a:t>双曲的</a:t>
                </a:r>
                <a:r>
                  <a:rPr lang="en-US" altLang="ja" dirty="0">
                    <a:ea typeface="Cambria Math" panose="02040503050406030204" pitchFamily="18" charset="0"/>
                  </a:rPr>
                  <a:t>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j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  <m:r>
                      <a:rPr lang="en-US" altLang="j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j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altLang="j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)=</m:t>
                    </m:r>
                    <m:r>
                      <a:rPr lang="el-GR" altLang="j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altLang="j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altLang="j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d>
                      <m:dPr>
                        <m:begChr m:val="|"/>
                        <m:endChr m:val="|"/>
                        <m:ctrlPr>
                          <a:rPr lang="en-US" altLang="j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altLang="j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altLang="j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endParaRPr lang="en-US" dirty="0"/>
              </a:p>
              <a:p>
                <a:pPr marL="514350" indent="-514350">
                  <a:buSzPct val="100000"/>
                  <a:buFont typeface="+mj-lt"/>
                  <a:buAutoNum type="romanLcPeriod"/>
                </a:pPr>
                <a:r>
                  <a:rPr lang="en-US" altLang="ja" dirty="0">
                    <a:ea typeface="Cambria Math" panose="02040503050406030204" pitchFamily="18" charset="0"/>
                  </a:rPr>
                  <a:t>(</a:t>
                </a:r>
                <a:r>
                  <a:rPr lang="ja-JP" altLang="en-US">
                    <a:solidFill>
                      <a:schemeClr val="accent1"/>
                    </a:solidFill>
                    <a:ea typeface="Cambria Math" panose="02040503050406030204" pitchFamily="18" charset="0"/>
                  </a:rPr>
                  <a:t>楕円的</a:t>
                </a:r>
                <a:r>
                  <a:rPr lang="en-US" altLang="ja" dirty="0">
                    <a:ea typeface="Cambria Math" panose="02040503050406030204" pitchFamily="18" charset="0"/>
                  </a:rPr>
                  <a:t>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j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en-US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altLang="j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l-GR" altLang="j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altLang="j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altLang="j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d>
                      <m:dPr>
                        <m:begChr m:val="|"/>
                        <m:endChr m:val="|"/>
                        <m:ctrlPr>
                          <a:rPr lang="en-US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altLang="j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  <m:r>
                      <a:rPr lang="en-US" altLang="j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altLang="j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altLang="j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≠1</m:t>
                    </m:r>
                  </m:oMath>
                </a14:m>
                <a:endParaRPr lang="en-US" altLang="ja-JP" dirty="0"/>
              </a:p>
              <a:p>
                <a:pPr marL="514350" indent="-514350">
                  <a:buSzPct val="100000"/>
                  <a:buFont typeface="+mj-lt"/>
                  <a:buAutoNum type="romanLcPeriod"/>
                </a:pPr>
                <a:r>
                  <a:rPr lang="en-US" altLang="ja" dirty="0">
                    <a:ea typeface="Cambria Math" panose="02040503050406030204" pitchFamily="18" charset="0"/>
                  </a:rPr>
                  <a:t>(</a:t>
                </a:r>
                <a:r>
                  <a:rPr lang="ja-JP" altLang="en-US" dirty="0">
                    <a:solidFill>
                      <a:schemeClr val="accent6"/>
                    </a:solidFill>
                    <a:ea typeface="Cambria Math" panose="02040503050406030204" pitchFamily="18" charset="0"/>
                  </a:rPr>
                  <a:t>放物的</a:t>
                </a:r>
                <a:r>
                  <a:rPr lang="en-US" altLang="ja-JP" dirty="0">
                    <a:ea typeface="Cambria Math" panose="02040503050406030204" pitchFamily="18" charset="0"/>
                  </a:rPr>
                  <a:t>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j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en-US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altLang="j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l-GR" altLang="j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altLang="j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altLang="j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altLang="j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altLang="j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altLang="ja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altLang="j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endParaRPr lang="el-GR" dirty="0"/>
              </a:p>
            </p:txBody>
          </p:sp>
        </mc:Choice>
        <mc:Fallback>
          <p:sp>
            <p:nvSpPr>
              <p:cNvPr id="236" name="Google Shape;236;p43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28650" y="1369219"/>
                <a:ext cx="7886700" cy="3263400"/>
              </a:xfrm>
              <a:prstGeom prst="rect">
                <a:avLst/>
              </a:prstGeom>
              <a:blipFill>
                <a:blip r:embed="rId3"/>
                <a:stretch>
                  <a:fillRect l="-112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7" name="Google Shape;237;p4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 dirty="0"/>
              <a:t>一次分数変換群PSL(2;C)の性質</a:t>
            </a:r>
            <a:r>
              <a:rPr lang="en-US" altLang="ja" sz="1800" dirty="0"/>
              <a:t> &gt; </a:t>
            </a:r>
            <a:r>
              <a:rPr lang="ja-JP" altLang="en-US" sz="1800"/>
              <a:t>元の分類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3200" dirty="0"/>
              <a:t>場合分け</a:t>
            </a:r>
            <a:endParaRPr sz="3200" dirty="0"/>
          </a:p>
        </p:txBody>
      </p:sp>
    </p:spTree>
    <p:extLst>
      <p:ext uri="{BB962C8B-B14F-4D97-AF65-F5344CB8AC3E}">
        <p14:creationId xmlns:p14="http://schemas.microsoft.com/office/powerpoint/2010/main" val="105462744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44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 dirty="0"/>
              <a:t>一次分数変換群PSL(2;C)の性質</a:t>
            </a:r>
            <a:r>
              <a:rPr lang="en-US" altLang="ja" sz="1800" dirty="0"/>
              <a:t> &gt; </a:t>
            </a:r>
            <a:r>
              <a:rPr lang="ja-JP" altLang="en-US" sz="1800"/>
              <a:t>元の分類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3200"/>
              <a:t>元の分類の保持</a:t>
            </a:r>
            <a:endParaRPr sz="32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43" name="Google Shape;243;p44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28650" y="1369219"/>
                <a:ext cx="7886700" cy="3263400"/>
              </a:xfrm>
              <a:prstGeom prst="rect">
                <a:avLst/>
              </a:prstGeom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indent="0">
                  <a:spcBef>
                    <a:spcPts val="0"/>
                  </a:spcBef>
                  <a:buNone/>
                </a:pPr>
                <a:r>
                  <a:rPr lang="ja-JP" altLang="en-US" sz="2400"/>
                  <a:t>補題</a:t>
                </a:r>
                <a:endParaRPr lang="en-US" altLang="ja" sz="24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lvl="0" indent="0">
                  <a:spcBef>
                    <a:spcPts val="0"/>
                  </a:spcBef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ja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  <m:r>
                      <a:rPr lang="en-US" altLang="ja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l-GR" altLang="ja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Ψ</m:t>
                    </m:r>
                    <m:r>
                      <a:rPr lang="el-GR" altLang="ja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l-GR" altLang="ja" sz="24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ja" sz="2400" b="0" i="1" smtClean="0">
                        <a:latin typeface="Cambria Math" panose="02040503050406030204" pitchFamily="18" charset="0"/>
                      </a:rPr>
                      <m:t>𝑆𝐿</m:t>
                    </m:r>
                    <m:d>
                      <m:dPr>
                        <m:ctrlPr>
                          <a:rPr lang="en-US" altLang="ja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" sz="2400" b="0" i="1" smtClean="0">
                            <a:latin typeface="Cambria Math" panose="02040503050406030204" pitchFamily="18" charset="0"/>
                          </a:rPr>
                          <m:t>2;</m:t>
                        </m:r>
                        <m:r>
                          <a:rPr lang="en-US" altLang="ja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ℂ</m:t>
                        </m:r>
                      </m:e>
                    </m:d>
                    <m:r>
                      <a:rPr lang="en-US" altLang="ja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l-GR" altLang="ja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  <m:r>
                      <a:rPr lang="el-GR" altLang="ja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altLang="ja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𝑖𝑑</m:t>
                    </m:r>
                  </m:oMath>
                </a14:m>
                <a:r>
                  <a:rPr lang="ja" altLang="en-US" sz="2400" dirty="0">
                    <a:ea typeface="Cambria Math" panose="02040503050406030204" pitchFamily="18" charset="0"/>
                  </a:rPr>
                  <a:t>に</a:t>
                </a:r>
                <a:r>
                  <a:rPr lang="ja-JP" altLang="en-US" sz="2400">
                    <a:ea typeface="Cambria Math" panose="02040503050406030204" pitchFamily="18" charset="0"/>
                  </a:rPr>
                  <a:t>対して</a:t>
                </a:r>
                <a:endParaRPr lang="en-US" altLang="ja-JP" sz="2400" dirty="0">
                  <a:ea typeface="Cambria Math" panose="02040503050406030204" pitchFamily="18" charset="0"/>
                </a:endParaRPr>
              </a:p>
              <a:p>
                <a:pPr marL="0" lvl="0" indent="0">
                  <a:spcBef>
                    <a:spcPts val="0"/>
                  </a:spcBef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l-GR" altLang="ja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altLang="ja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Ψ</m:t>
                        </m:r>
                      </m:e>
                      <m:sup>
                        <m:r>
                          <a:rPr lang="en-US" altLang="ja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m:rPr>
                        <m:sty m:val="p"/>
                      </m:rPr>
                      <a:rPr lang="el-GR" altLang="ja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ΦΨ</m:t>
                    </m:r>
                  </m:oMath>
                </a14:m>
                <a:r>
                  <a:rPr lang="el-GR" sz="2400" dirty="0"/>
                  <a:t>が</a:t>
                </a:r>
              </a:p>
              <a:p>
                <a:pPr lvl="0" indent="-381000">
                  <a:spcBef>
                    <a:spcPts val="0"/>
                  </a:spcBef>
                  <a:buSzPts val="2400"/>
                  <a:buChar char="-"/>
                </a:pPr>
                <a:r>
                  <a:rPr lang="ja-JP" altLang="en-US" sz="2400"/>
                  <a:t>双曲的なら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ja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</m:oMath>
                </a14:m>
                <a:r>
                  <a:rPr lang="ja-JP" altLang="en-US" sz="2400"/>
                  <a:t>も</a:t>
                </a:r>
                <a:r>
                  <a:rPr lang="ja-JP" altLang="en-US" sz="2400" dirty="0"/>
                  <a:t>双曲的</a:t>
                </a:r>
              </a:p>
              <a:p>
                <a:pPr lvl="0" indent="-381000">
                  <a:spcBef>
                    <a:spcPts val="0"/>
                  </a:spcBef>
                  <a:buSzPts val="2400"/>
                  <a:buChar char="-"/>
                </a:pPr>
                <a:r>
                  <a:rPr lang="ja-JP" altLang="en-US" sz="2400"/>
                  <a:t>楕円的なら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ja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</m:oMath>
                </a14:m>
                <a:r>
                  <a:rPr lang="ja-JP" altLang="en-US" sz="2400"/>
                  <a:t>も</a:t>
                </a:r>
                <a:r>
                  <a:rPr lang="ja-JP" altLang="en-US" sz="2400" dirty="0"/>
                  <a:t>楕円的</a:t>
                </a:r>
              </a:p>
              <a:p>
                <a:pPr lvl="0" indent="-381000">
                  <a:spcBef>
                    <a:spcPts val="0"/>
                  </a:spcBef>
                  <a:buSzPts val="2400"/>
                  <a:buChar char="-"/>
                </a:pPr>
                <a:r>
                  <a:rPr lang="ja-JP" altLang="en-US" sz="2400"/>
                  <a:t>放物的なら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ja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</m:oMath>
                </a14:m>
                <a:r>
                  <a:rPr lang="ja-JP" altLang="en-US" sz="2400"/>
                  <a:t>も放物的</a:t>
                </a:r>
                <a:endParaRPr lang="en-US" altLang="ja-JP" sz="2400" dirty="0"/>
              </a:p>
              <a:p>
                <a:pPr marL="76200" lvl="0" indent="0">
                  <a:spcBef>
                    <a:spcPts val="0"/>
                  </a:spcBef>
                  <a:buSzPts val="2400"/>
                  <a:buNone/>
                </a:pPr>
                <a:endParaRPr lang="ja-JP" altLang="en-US" sz="2400" dirty="0"/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ja-JP" sz="2400" dirty="0"/>
                  <a:t>PSL</a:t>
                </a:r>
                <a:r>
                  <a:rPr lang="ja-JP" altLang="en-US" sz="2400"/>
                  <a:t>で写しても，元の分類は保たれる</a:t>
                </a:r>
                <a:endParaRPr lang="ja-JP" altLang="en-US" sz="2400" dirty="0"/>
              </a:p>
            </p:txBody>
          </p:sp>
        </mc:Choice>
        <mc:Fallback>
          <p:sp>
            <p:nvSpPr>
              <p:cNvPr id="243" name="Google Shape;243;p44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28650" y="1369219"/>
                <a:ext cx="7886700" cy="3263400"/>
              </a:xfrm>
              <a:prstGeom prst="rect">
                <a:avLst/>
              </a:prstGeom>
              <a:blipFill>
                <a:blip r:embed="rId3"/>
                <a:stretch>
                  <a:fillRect l="-1447" t="-428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28175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9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r>
              <a:rPr lang="ja" altLang="en-US" sz="1800" dirty="0">
                <a:solidFill>
                  <a:srgbClr val="000000"/>
                </a:solidFill>
              </a:rPr>
              <a:t>複素数の基礎</a:t>
            </a:r>
            <a:br>
              <a:rPr lang="en-US" altLang="ja" dirty="0"/>
            </a:br>
            <a:r>
              <a:rPr lang="ja" dirty="0"/>
              <a:t>複素数の方程式</a:t>
            </a:r>
            <a:r>
              <a:rPr lang="en-US" altLang="ja-JP" sz="1600" i="1" dirty="0">
                <a:solidFill>
                  <a:srgbClr val="000000">
                    <a:lumMod val="50000"/>
                    <a:lumOff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Complex number equation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Google Shape;154;p29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28650" y="1369219"/>
                <a:ext cx="7886700" cy="3263400"/>
              </a:xfrm>
              <a:prstGeom prst="rect">
                <a:avLst/>
              </a:prstGeom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indent="0">
                  <a:buNone/>
                </a:pPr>
                <a:r>
                  <a:rPr lang="en-US" altLang="ja" sz="2800" i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</a:t>
                </a:r>
                <a:r>
                  <a:rPr lang="en-US" altLang="ja" sz="2800" b="0" i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ef</a:t>
                </a:r>
                <a:r>
                  <a:rPr lang="en-US" altLang="ja" sz="2800" b="0" dirty="0"/>
                  <a:t> </a:t>
                </a:r>
                <a:r>
                  <a:rPr lang="ja-JP" altLang="en-US" sz="2800" b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複素数の方程式</a:t>
                </a:r>
                <a:endParaRPr lang="en-US" altLang="ja-JP" sz="28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pPr marL="0" indent="0">
                  <a:buNone/>
                </a:pPr>
                <a:r>
                  <a:rPr lang="en-US" altLang="ja" sz="2400" b="0" dirty="0"/>
                  <a:t>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" sz="2400" b="0" i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altLang="ja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ja" sz="24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ja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ja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  <m:r>
                      <a:rPr lang="en-US" altLang="ja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altLang="ja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en-US" altLang="ja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altLang="ja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altLang="ja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ja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ℂ</m:t>
                    </m:r>
                    <m:r>
                      <a:rPr lang="ja-JP" alt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に</m:t>
                    </m:r>
                    <m:r>
                      <a:rPr lang="ja-JP" alt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対</m:t>
                    </m:r>
                    <m:r>
                      <a:rPr lang="ja-JP" alt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して</m:t>
                    </m:r>
                    <m:r>
                      <a:rPr lang="en-US" altLang="ja" sz="2400" b="0" i="1" smtClean="0">
                        <a:latin typeface="Cambria Math" panose="02040503050406030204" pitchFamily="18" charset="0"/>
                      </a:rPr>
                      <m:t>𝑎𝑧</m:t>
                    </m:r>
                    <m:acc>
                      <m:accPr>
                        <m:chr m:val="̅"/>
                        <m:ctrlPr>
                          <a:rPr lang="en-US" altLang="ja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ja" sz="2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acc>
                    <m:r>
                      <a:rPr lang="en-US" altLang="ja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ja" sz="2400" b="0" i="1" smtClean="0">
                        <a:latin typeface="Cambria Math" panose="02040503050406030204" pitchFamily="18" charset="0"/>
                      </a:rPr>
                      <m:t>𝑏</m:t>
                    </m:r>
                    <m:acc>
                      <m:accPr>
                        <m:chr m:val="̅"/>
                        <m:ctrlPr>
                          <a:rPr lang="en-US" altLang="ja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ja" sz="2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acc>
                    <m:r>
                      <a:rPr lang="en-US" altLang="ja" sz="2400" b="0" i="1" smtClean="0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̅"/>
                        <m:ctrlPr>
                          <a:rPr lang="en-US" altLang="ja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ja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  <m:r>
                      <a:rPr lang="en-US" altLang="ja" sz="24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ja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ja" sz="24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ja" sz="24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altLang="ja" sz="2400" dirty="0"/>
              </a:p>
              <a:p>
                <a:pPr marL="0" lvl="0" indent="0">
                  <a:buNone/>
                </a:pPr>
                <a:endParaRPr lang="en-US" altLang="ja" b="0" i="1" dirty="0">
                  <a:latin typeface="Cambria Math" panose="02040503050406030204" pitchFamily="18" charset="0"/>
                </a:endParaRPr>
              </a:p>
              <a:p>
                <a:pPr marL="514350" lvl="0" indent="-514350">
                  <a:buSzPct val="100000"/>
                  <a:buFont typeface="+mj-lt"/>
                  <a:buAutoNum type="romanLcPeriod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" b="0" i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altLang="ja" b="0" i="0" smtClean="0">
                        <a:latin typeface="Cambria Math" panose="02040503050406030204" pitchFamily="18" charset="0"/>
                      </a:rPr>
                      <m:t>=0</m:t>
                    </m:r>
                    <m:r>
                      <a:rPr lang="ja-JP" altLang="en-US" i="0">
                        <a:latin typeface="Cambria Math" panose="02040503050406030204" pitchFamily="18" charset="0"/>
                      </a:rPr>
                      <m:t>ならば</m:t>
                    </m:r>
                    <m:r>
                      <m:rPr>
                        <m:sty m:val="p"/>
                      </m:rPr>
                      <a:rPr lang="en-US" altLang="ja" sz="2000" i="0">
                        <a:latin typeface="Cambria Math" panose="02040503050406030204" pitchFamily="18" charset="0"/>
                      </a:rPr>
                      <m:t>b</m:t>
                    </m:r>
                    <m:acc>
                      <m:accPr>
                        <m:chr m:val="̅"/>
                        <m:ctrlPr>
                          <a:rPr lang="en-US" altLang="ja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ja" sz="2000" i="0">
                            <a:latin typeface="Cambria Math" panose="02040503050406030204" pitchFamily="18" charset="0"/>
                          </a:rPr>
                          <m:t>z</m:t>
                        </m:r>
                      </m:e>
                    </m:acc>
                    <m:r>
                      <a:rPr lang="en-US" altLang="ja" sz="2000" i="0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̅"/>
                        <m:ctrlPr>
                          <a:rPr lang="en-US" altLang="ja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ja" sz="2000" i="0">
                            <a:latin typeface="Cambria Math" panose="02040503050406030204" pitchFamily="18" charset="0"/>
                          </a:rPr>
                          <m:t>b</m:t>
                        </m:r>
                      </m:e>
                    </m:acc>
                    <m:r>
                      <m:rPr>
                        <m:sty m:val="p"/>
                      </m:rPr>
                      <a:rPr lang="en-US" altLang="ja" sz="2000" i="0">
                        <a:latin typeface="Cambria Math" panose="02040503050406030204" pitchFamily="18" charset="0"/>
                      </a:rPr>
                      <m:t>z</m:t>
                    </m:r>
                    <m:r>
                      <a:rPr lang="en-US" altLang="ja" sz="2000" i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altLang="ja" sz="2000" i="0">
                        <a:latin typeface="Cambria Math" panose="02040503050406030204" pitchFamily="18" charset="0"/>
                      </a:rPr>
                      <m:t>c</m:t>
                    </m:r>
                    <m:r>
                      <a:rPr lang="en-US" altLang="ja" sz="2000" i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ja" altLang="en-US" dirty="0"/>
                  <a:t>：</a:t>
                </a:r>
                <a:r>
                  <a:rPr lang="ja-JP" altLang="en-US"/>
                  <a:t>直線</a:t>
                </a:r>
                <a:endParaRPr lang="en-US" altLang="ja-JP" dirty="0"/>
              </a:p>
              <a:p>
                <a:pPr marL="514350" lvl="0" indent="-514350" algn="l" rtl="0">
                  <a:spcBef>
                    <a:spcPts val="800"/>
                  </a:spcBef>
                  <a:spcAft>
                    <a:spcPts val="0"/>
                  </a:spcAft>
                  <a:buSzPct val="100000"/>
                  <a:buFont typeface="+mj-lt"/>
                  <a:buAutoNum type="romanLcPeriod"/>
                </a:pPr>
                <a:r>
                  <a:rPr lang="en-US" altLang="ja" dirty="0"/>
                  <a:t>a≠0</a:t>
                </a:r>
                <a:r>
                  <a:rPr lang="ja-JP" altLang="en-US"/>
                  <a:t>ならば</a:t>
                </a:r>
                <a:r>
                  <a:rPr lang="ja" altLang="en-US" dirty="0"/>
                  <a:t>：</a:t>
                </a:r>
                <a:r>
                  <a:rPr lang="ja-JP" altLang="en-US"/>
                  <a:t>円</a:t>
                </a:r>
                <a:endParaRPr dirty="0"/>
              </a:p>
            </p:txBody>
          </p:sp>
        </mc:Choice>
        <mc:Fallback xmlns="">
          <p:sp>
            <p:nvSpPr>
              <p:cNvPr id="154" name="Google Shape;154;p29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28650" y="1369219"/>
                <a:ext cx="7886700" cy="3263400"/>
              </a:xfrm>
              <a:prstGeom prst="rect">
                <a:avLst/>
              </a:prstGeom>
              <a:blipFill>
                <a:blip r:embed="rId3"/>
                <a:stretch>
                  <a:fillRect l="-1929" t="-155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9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r>
              <a:rPr lang="ja" altLang="en-US" sz="1800" dirty="0">
                <a:solidFill>
                  <a:srgbClr val="000000"/>
                </a:solidFill>
              </a:rPr>
              <a:t>複素数の基礎</a:t>
            </a:r>
            <a:br>
              <a:rPr lang="en-US" altLang="ja" dirty="0"/>
            </a:br>
            <a:r>
              <a:rPr lang="ja" dirty="0"/>
              <a:t>複素数の方程式</a:t>
            </a:r>
            <a:r>
              <a:rPr lang="en-US" altLang="ja-JP" sz="1600" i="1" dirty="0">
                <a:solidFill>
                  <a:srgbClr val="000000">
                    <a:lumMod val="50000"/>
                    <a:lumOff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Complex number equation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Google Shape;154;p29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28650" y="1369219"/>
                <a:ext cx="7886700" cy="3263400"/>
              </a:xfrm>
              <a:prstGeom prst="rect">
                <a:avLst/>
              </a:prstGeom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indent="0">
                  <a:buNone/>
                </a:pPr>
                <a:r>
                  <a:rPr lang="ja-JP" altLang="en-US" sz="1800"/>
                  <a:t>先に提示した直線の方程式を示す</a:t>
                </a:r>
                <a:endParaRPr lang="en-US" altLang="ja-JP" sz="18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ja-JP" altLang="en-US" sz="180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ja-JP" sz="18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ja-JP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altLang="ja-JP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ja-JP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ℂ</m:t>
                    </m:r>
                  </m:oMath>
                </a14:m>
                <a:r>
                  <a:rPr lang="ja-JP" altLang="en-US" sz="1800"/>
                  <a:t>を通る直線</a:t>
                </a:r>
                <a14:m>
                  <m:oMath xmlns:m="http://schemas.openxmlformats.org/officeDocument/2006/math">
                    <m:r>
                      <a:rPr lang="en-US" altLang="ja-JP" sz="1800" i="1" dirty="0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ja-JP" altLang="en-US" sz="1800" dirty="0"/>
                  <a:t>の</a:t>
                </a:r>
                <a:r>
                  <a:rPr lang="ja-JP" altLang="en-US" sz="1800"/>
                  <a:t>方程式を考える．</a:t>
                </a:r>
                <a:endParaRPr lang="en-US" altLang="ja-JP" sz="1800" dirty="0"/>
              </a:p>
              <a:p>
                <a:pPr marL="0" indent="0">
                  <a:buNone/>
                </a:pPr>
                <a:endParaRPr lang="en-US" altLang="ja-JP" sz="18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altLang="ja-JP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altLang="ja-JP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ja-JP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ℂ</m:t>
                    </m:r>
                  </m:oMath>
                </a14:m>
                <a:r>
                  <a:rPr lang="ja-JP" altLang="en-US" sz="1800"/>
                  <a:t>が直線</a:t>
                </a:r>
                <a14:m>
                  <m:oMath xmlns:m="http://schemas.openxmlformats.org/officeDocument/2006/math">
                    <m:r>
                      <a:rPr lang="en-US" altLang="ja-JP" sz="1800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ja-JP" altLang="en-US" sz="1800"/>
                  <a:t>上にある</a:t>
                </a:r>
                <a:endParaRPr lang="en-US" altLang="ja-JP" sz="1800" dirty="0"/>
              </a:p>
              <a:p>
                <a:pPr marL="0" indent="0">
                  <a:buNone/>
                </a:pPr>
                <a:r>
                  <a:rPr lang="en-US" altLang="ja-JP" sz="1800" dirty="0"/>
                  <a:t>	</a:t>
                </a:r>
                <a:r>
                  <a:rPr lang="ja-JP" altLang="en-US" sz="1800"/>
                  <a:t>⇔</a:t>
                </a:r>
                <a:r>
                  <a:rPr lang="en-US" altLang="ja-JP" sz="1800" dirty="0"/>
                  <a:t> </a:t>
                </a:r>
                <a14:m>
                  <m:oMath xmlns:m="http://schemas.openxmlformats.org/officeDocument/2006/math">
                    <m:r>
                      <a:rPr lang="ja-JP" altLang="en-US" sz="1800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ja-JP" sz="18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ja-JP" sz="18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ja-JP" sz="18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ja-JP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ja-JP" altLang="en-US" sz="1800" dirty="0"/>
                  <a:t>が直線</a:t>
                </a:r>
                <a14:m>
                  <m:oMath xmlns:m="http://schemas.openxmlformats.org/officeDocument/2006/math">
                    <m:r>
                      <a:rPr lang="en-US" altLang="ja-JP" sz="1800" i="1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ja-JP" altLang="en-US" sz="1800"/>
                  <a:t>上にある</a:t>
                </a:r>
                <a:endParaRPr lang="en-US" altLang="ja-JP" sz="1800" dirty="0"/>
              </a:p>
              <a:p>
                <a:pPr marL="0" indent="0">
                  <a:buNone/>
                </a:pPr>
                <a:r>
                  <a:rPr lang="en-US" altLang="ja-JP" sz="1800" dirty="0"/>
                  <a:t>	</a:t>
                </a:r>
                <a:r>
                  <a:rPr lang="ja-JP" altLang="en-US" sz="1800"/>
                  <a:t>⇔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ja-JP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ja-JP" altLang="en-US" sz="1800" i="1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altLang="ja-JP" sz="18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ja-JP" sz="1800" i="1">
                            <a:latin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r>
                          <a:rPr lang="en-US" altLang="ja-JP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US" altLang="ja-JP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ja-JP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den>
                    </m:f>
                    <m:r>
                      <a:rPr lang="en-US" altLang="ja-JP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ja-JP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  <m:r>
                      <a:rPr lang="en-US" altLang="ja-JP" sz="1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ja-JP" altLang="en-US" sz="1800"/>
                  <a:t>⇔</a:t>
                </a:r>
                <a:r>
                  <a:rPr lang="en-US" altLang="ja-JP" sz="18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ja-JP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ja-JP" altLang="en-US" sz="1800" i="1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r>
                          <a:rPr lang="en-US" altLang="ja-JP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US" altLang="ja-JP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ja-JP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den>
                    </m:f>
                    <m:r>
                      <a:rPr lang="en-US" altLang="ja-JP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̅"/>
                            <m:ctrlPr>
                              <a:rPr lang="en-US" altLang="ja-JP" sz="18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ja-JP" altLang="en-US" sz="18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</m:acc>
                        <m: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̅"/>
                            <m:ctrlPr>
                              <a:rPr lang="en-US" altLang="ja-JP" sz="1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ja-JP" sz="18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acc>
                      </m:num>
                      <m:den>
                        <m:acc>
                          <m:accPr>
                            <m:chr m:val="̅"/>
                            <m:ctrlPr>
                              <a:rPr lang="en-US" altLang="ja-JP" sz="1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ja-JP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  <m:r>
                          <a:rPr lang="en-US" altLang="ja-JP" sz="1800" i="1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̅"/>
                            <m:ctrlPr>
                              <a:rPr lang="en-US" altLang="ja-JP" sz="1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ja-JP" sz="18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acc>
                      </m:den>
                    </m:f>
                  </m:oMath>
                </a14:m>
                <a:r>
                  <a:rPr lang="ja-JP" altLang="en-US" sz="1800"/>
                  <a:t> ⇔</a:t>
                </a:r>
                <a:r>
                  <a:rPr lang="en-US" altLang="ja-JP" sz="1800" dirty="0"/>
                  <a:t> (</a:t>
                </a:r>
                <a14:m>
                  <m:oMath xmlns:m="http://schemas.openxmlformats.org/officeDocument/2006/math">
                    <m:r>
                      <a:rPr lang="ja-JP" altLang="en-US" sz="1800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ja-JP" sz="18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ja-JP" sz="1800" i="1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altLang="ja-JP" sz="1800" dirty="0"/>
                  <a:t>)(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ja-JP" sz="1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ja-JP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</m:acc>
                    <m:r>
                      <a:rPr lang="en-US" altLang="ja-JP" sz="1800" i="1"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̅"/>
                        <m:ctrlPr>
                          <a:rPr lang="en-US" altLang="ja-JP" sz="1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ja-JP" sz="18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acc>
                  </m:oMath>
                </a14:m>
                <a:r>
                  <a:rPr lang="en-US" altLang="ja-JP" sz="1800" dirty="0"/>
                  <a:t>)=(</a:t>
                </a:r>
                <a14:m>
                  <m:oMath xmlns:m="http://schemas.openxmlformats.org/officeDocument/2006/math">
                    <m:r>
                      <a:rPr lang="en-US" altLang="ja-JP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altLang="ja-JP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altLang="ja-JP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altLang="ja-JP" sz="1800" dirty="0"/>
                  <a:t>)(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ja-JP" sz="1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ja-JP" altLang="en-US" sz="1800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acc>
                    <m:r>
                      <a:rPr lang="en-US" altLang="ja-JP" sz="1800" i="1"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̅"/>
                        <m:ctrlPr>
                          <a:rPr lang="en-US" altLang="ja-JP" sz="1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ja-JP" sz="18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acc>
                  </m:oMath>
                </a14:m>
                <a:r>
                  <a:rPr lang="en-US" altLang="ja-JP" sz="1800" dirty="0"/>
                  <a:t>)</a:t>
                </a:r>
              </a:p>
              <a:p>
                <a:pPr marL="0" indent="0">
                  <a:buNone/>
                </a:pPr>
                <a:r>
                  <a:rPr lang="en-US" altLang="ja-JP" sz="1800" dirty="0"/>
                  <a:t>	</a:t>
                </a:r>
                <a:r>
                  <a:rPr lang="ja-JP" altLang="en-US" sz="1800"/>
                  <a:t>⇔</a:t>
                </a:r>
                <a:r>
                  <a:rPr lang="en-US" altLang="ja-JP" sz="1800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en-US" altLang="ja-JP" sz="1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ja-JP" altLang="en-US" sz="18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</m:acc>
                        <m:r>
                          <a:rPr lang="en-US" altLang="ja-JP" sz="1800" b="0" i="0" smtClean="0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̅"/>
                            <m:ctrlPr>
                              <a:rPr lang="en-US" altLang="ja-JP" sz="1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ja-JP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</m:d>
                    <m:r>
                      <a:rPr lang="en-US" altLang="ja-JP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altLang="ja-JP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en-US" altLang="ja-JP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ja-JP" altLang="en-US" sz="1800" i="1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ja-JP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</m:d>
                    <m:acc>
                      <m:accPr>
                        <m:chr m:val="̅"/>
                        <m:ctrlPr>
                          <a:rPr lang="en-US" altLang="ja-JP" sz="1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ja-JP" sz="18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acc>
                    <m:r>
                      <a:rPr lang="en-US" altLang="ja-JP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ja-JP" altLang="en-US" sz="1800" i="1">
                        <a:latin typeface="Cambria Math" panose="02040503050406030204" pitchFamily="18" charset="0"/>
                      </a:rPr>
                      <m:t>𝛼</m:t>
                    </m:r>
                    <m:acc>
                      <m:accPr>
                        <m:chr m:val="̅"/>
                        <m:ctrlPr>
                          <a:rPr lang="en-US" altLang="ja-JP" sz="1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ja-JP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</m:acc>
                    <m:r>
                      <a:rPr lang="en-US" altLang="ja-JP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̅"/>
                        <m:ctrlPr>
                          <a:rPr lang="en-US" altLang="ja-JP" sz="1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ja-JP" altLang="en-US" sz="1800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acc>
                    <m:r>
                      <a:rPr lang="en-US" altLang="ja-JP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altLang="ja-JP" sz="1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endParaRPr lang="en-US" altLang="ja-JP" sz="18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altLang="ja-JP" sz="18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ja-JP" sz="1800" b="0" i="1" smtClean="0">
                        <a:latin typeface="Cambria Math" panose="02040503050406030204" pitchFamily="18" charset="0"/>
                      </a:rPr>
                      <m:t>≔</m:t>
                    </m:r>
                    <m:r>
                      <a:rPr lang="ja-JP" altLang="en-US" sz="1800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ja-JP" sz="18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ja-JP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altLang="ja-JP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altLang="ja-JP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altLang="ja-JP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≔</m:t>
                    </m:r>
                    <m:r>
                      <a:rPr lang="ja-JP" altLang="en-US" sz="1800" i="1">
                        <a:latin typeface="Cambria Math" panose="02040503050406030204" pitchFamily="18" charset="0"/>
                      </a:rPr>
                      <m:t>𝛼</m:t>
                    </m:r>
                    <m:acc>
                      <m:accPr>
                        <m:chr m:val="̅"/>
                        <m:ctrlPr>
                          <a:rPr lang="en-US" altLang="ja-JP" sz="1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ja-JP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</m:acc>
                    <m:r>
                      <a:rPr lang="en-US" altLang="ja-JP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̅"/>
                        <m:ctrlPr>
                          <a:rPr lang="en-US" altLang="ja-JP" sz="1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ja-JP" altLang="en-US" sz="1800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acc>
                    <m:r>
                      <a:rPr lang="en-US" altLang="ja-JP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ja-JP" altLang="en-US" sz="1800" dirty="0"/>
                  <a:t>と</a:t>
                </a:r>
                <a:r>
                  <a:rPr lang="ja-JP" altLang="en-US" sz="1800"/>
                  <a:t>置き換えると</a:t>
                </a:r>
                <a:endParaRPr lang="en-US" altLang="ja-JP" sz="1800" dirty="0"/>
              </a:p>
              <a:p>
                <a:pPr marL="0" indent="0">
                  <a:buNone/>
                </a:pPr>
                <a:r>
                  <a:rPr lang="en-US" altLang="ja-JP" sz="1800" dirty="0"/>
                  <a:t>	</a:t>
                </a:r>
                <a:r>
                  <a:rPr lang="ja-JP" altLang="en-US" sz="1800"/>
                  <a:t>⇔</a:t>
                </a:r>
                <a:r>
                  <a:rPr lang="en-US" altLang="ja-JP" sz="180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" sz="1800">
                        <a:latin typeface="Cambria Math" panose="02040503050406030204" pitchFamily="18" charset="0"/>
                      </a:rPr>
                      <m:t>b</m:t>
                    </m:r>
                    <m:acc>
                      <m:accPr>
                        <m:chr m:val="̅"/>
                        <m:ctrlPr>
                          <a:rPr lang="en-US" altLang="ja" sz="1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ja" sz="1800">
                            <a:latin typeface="Cambria Math" panose="02040503050406030204" pitchFamily="18" charset="0"/>
                          </a:rPr>
                          <m:t>z</m:t>
                        </m:r>
                      </m:e>
                    </m:acc>
                    <m:r>
                      <a:rPr lang="en-US" altLang="ja" sz="1800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̅"/>
                        <m:ctrlPr>
                          <a:rPr lang="en-US" altLang="ja" sz="1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ja" sz="1800">
                            <a:latin typeface="Cambria Math" panose="02040503050406030204" pitchFamily="18" charset="0"/>
                          </a:rPr>
                          <m:t>b</m:t>
                        </m:r>
                      </m:e>
                    </m:acc>
                    <m:r>
                      <m:rPr>
                        <m:sty m:val="p"/>
                      </m:rPr>
                      <a:rPr lang="en-US" altLang="ja" sz="1800">
                        <a:latin typeface="Cambria Math" panose="02040503050406030204" pitchFamily="18" charset="0"/>
                      </a:rPr>
                      <m:t>z</m:t>
                    </m:r>
                    <m:r>
                      <a:rPr lang="en-US" altLang="ja" sz="180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altLang="ja" sz="1800">
                        <a:latin typeface="Cambria Math" panose="02040503050406030204" pitchFamily="18" charset="0"/>
                      </a:rPr>
                      <m:t>c</m:t>
                    </m:r>
                    <m:r>
                      <a:rPr lang="en-US" altLang="ja" sz="180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altLang="ja-JP" sz="1800" dirty="0"/>
              </a:p>
              <a:p>
                <a:pPr marL="0" indent="0">
                  <a:buNone/>
                </a:pPr>
                <a:endParaRPr sz="1800" dirty="0"/>
              </a:p>
            </p:txBody>
          </p:sp>
        </mc:Choice>
        <mc:Fallback xmlns="">
          <p:sp>
            <p:nvSpPr>
              <p:cNvPr id="154" name="Google Shape;154;p29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28650" y="1369219"/>
                <a:ext cx="7886700" cy="3263400"/>
              </a:xfrm>
              <a:prstGeom prst="rect">
                <a:avLst/>
              </a:prstGeom>
              <a:blipFill>
                <a:blip r:embed="rId3"/>
                <a:stretch>
                  <a:fillRect l="-965" b="-700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076363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0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1800" dirty="0"/>
              <a:t>複素数の基礎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dirty="0"/>
              <a:t>一次変換1~和：平行移動~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0" name="Google Shape;160;p30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28650" y="1369219"/>
                <a:ext cx="7886700" cy="3263400"/>
              </a:xfrm>
              <a:prstGeom prst="rect">
                <a:avLst/>
              </a:prstGeom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lvl="0" indent="0" algn="l" rtl="0">
                  <a:spcBef>
                    <a:spcPts val="800"/>
                  </a:spcBef>
                  <a:spcAft>
                    <a:spcPts val="0"/>
                  </a:spcAft>
                  <a:buNone/>
                </a:pPr>
                <a:r>
                  <a:rPr lang="ja-JP" altLang="en-US" sz="1800" dirty="0"/>
                  <a:t>複素数に複素数を</a:t>
                </a:r>
                <a:r>
                  <a:rPr lang="ja-JP" altLang="en-US" sz="1800"/>
                  <a:t>加える</a:t>
                </a:r>
                <a:r>
                  <a:rPr lang="ja-JP" altLang="en-US" sz="1800" dirty="0"/>
                  <a:t>と</a:t>
                </a:r>
                <a:r>
                  <a:rPr lang="ja-JP" altLang="en-US" sz="1800"/>
                  <a:t>並行移動する．</a:t>
                </a:r>
                <a:endParaRPr lang="ja-JP" altLang="en-US" sz="1800" dirty="0"/>
              </a:p>
              <a:p>
                <a:pPr marL="0" lvl="0" indent="0">
                  <a:buNone/>
                </a:pPr>
                <a:r>
                  <a:rPr lang="en-US" altLang="ja" sz="1800" i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d</a:t>
                </a:r>
                <a:r>
                  <a:rPr lang="en-US" altLang="ja" sz="1800" b="0" i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ef </a:t>
                </a:r>
                <a:r>
                  <a:rPr lang="ja-JP" altLang="en-US" sz="1800" b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和：平行移動</a:t>
                </a:r>
                <a:endParaRPr lang="en-US" altLang="ja" sz="1800" b="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0" lvl="0" indent="0">
                  <a:buNone/>
                </a:pPr>
                <a:r>
                  <a:rPr lang="en-US" altLang="ja" sz="1800" b="0" dirty="0">
                    <a:ea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l-GR" altLang="ja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altLang="ja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ja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altLang="ja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altLang="ja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𝑏𝑖</m:t>
                    </m:r>
                    <m:r>
                      <a:rPr lang="en-US" altLang="ja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altLang="ja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altLang="ja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ja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altLang="ja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altLang="ja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𝑖𝑦</m:t>
                    </m:r>
                    <m:d>
                      <m:dPr>
                        <m:ctrlPr>
                          <a:rPr lang="en-US" altLang="ja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altLang="ja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ℂ</m:t>
                        </m:r>
                      </m:e>
                    </m:d>
                    <m:r>
                      <a:rPr lang="en-US" altLang="ja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l-GR" altLang="ja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el-GR" altLang="ja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altLang="ja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ja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altLang="ja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altLang="ja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</m:oMath>
                </a14:m>
                <a:endParaRPr lang="el-GR" sz="1800" dirty="0"/>
              </a:p>
              <a:p>
                <a:pPr marL="0" lvl="0" indent="0" algn="l" rtl="0">
                  <a:spcBef>
                    <a:spcPts val="800"/>
                  </a:spcBef>
                  <a:spcAft>
                    <a:spcPts val="0"/>
                  </a:spcAft>
                  <a:buNone/>
                </a:pPr>
                <a:endParaRPr sz="1800" dirty="0"/>
              </a:p>
            </p:txBody>
          </p:sp>
        </mc:Choice>
        <mc:Fallback xmlns="">
          <p:sp>
            <p:nvSpPr>
              <p:cNvPr id="160" name="Google Shape;160;p30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28650" y="1369219"/>
                <a:ext cx="7886700" cy="3263400"/>
              </a:xfrm>
              <a:prstGeom prst="rect">
                <a:avLst/>
              </a:prstGeom>
              <a:blipFill>
                <a:blip r:embed="rId3"/>
                <a:stretch>
                  <a:fillRect l="-96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直線矢印コネクタ 5">
            <a:extLst>
              <a:ext uri="{FF2B5EF4-FFF2-40B4-BE49-F238E27FC236}">
                <a16:creationId xmlns:a16="http://schemas.microsoft.com/office/drawing/2014/main" id="{9FBF084C-4D07-7F45-887A-B3579D8FA531}"/>
              </a:ext>
            </a:extLst>
          </p:cNvPr>
          <p:cNvCxnSpPr>
            <a:cxnSpLocks/>
          </p:cNvCxnSpPr>
          <p:nvPr/>
        </p:nvCxnSpPr>
        <p:spPr>
          <a:xfrm>
            <a:off x="3093059" y="4783026"/>
            <a:ext cx="26557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矢印コネクタ 9">
            <a:extLst>
              <a:ext uri="{FF2B5EF4-FFF2-40B4-BE49-F238E27FC236}">
                <a16:creationId xmlns:a16="http://schemas.microsoft.com/office/drawing/2014/main" id="{8E707E57-D19D-8C48-A9F5-48D8C83000F9}"/>
              </a:ext>
            </a:extLst>
          </p:cNvPr>
          <p:cNvCxnSpPr>
            <a:cxnSpLocks/>
          </p:cNvCxnSpPr>
          <p:nvPr/>
        </p:nvCxnSpPr>
        <p:spPr>
          <a:xfrm flipV="1">
            <a:off x="3450867" y="2580514"/>
            <a:ext cx="0" cy="25603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円/楕円 12">
            <a:extLst>
              <a:ext uri="{FF2B5EF4-FFF2-40B4-BE49-F238E27FC236}">
                <a16:creationId xmlns:a16="http://schemas.microsoft.com/office/drawing/2014/main" id="{A545961A-47F7-E24C-B72F-0462DB0C73AD}"/>
              </a:ext>
            </a:extLst>
          </p:cNvPr>
          <p:cNvSpPr/>
          <p:nvPr/>
        </p:nvSpPr>
        <p:spPr>
          <a:xfrm flipV="1">
            <a:off x="4395992" y="3527584"/>
            <a:ext cx="62532" cy="625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970E1922-8E55-3D4F-B65A-93BB41588BAC}"/>
              </a:ext>
            </a:extLst>
          </p:cNvPr>
          <p:cNvCxnSpPr>
            <a:stCxn id="13" idx="0"/>
          </p:cNvCxnSpPr>
          <p:nvPr/>
        </p:nvCxnSpPr>
        <p:spPr>
          <a:xfrm flipH="1">
            <a:off x="4420926" y="3590116"/>
            <a:ext cx="6332" cy="1200863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" name="直線コネクタ 16">
            <a:extLst>
              <a:ext uri="{FF2B5EF4-FFF2-40B4-BE49-F238E27FC236}">
                <a16:creationId xmlns:a16="http://schemas.microsoft.com/office/drawing/2014/main" id="{2215E23D-1E0E-0D43-B112-028CF84A24EC}"/>
              </a:ext>
            </a:extLst>
          </p:cNvPr>
          <p:cNvCxnSpPr>
            <a:stCxn id="13" idx="2"/>
          </p:cNvCxnSpPr>
          <p:nvPr/>
        </p:nvCxnSpPr>
        <p:spPr>
          <a:xfrm flipH="1">
            <a:off x="3450867" y="3558850"/>
            <a:ext cx="945125" cy="0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0D00ABDF-26D4-A34A-80C4-B1BACDEF3099}"/>
              </a:ext>
            </a:extLst>
          </p:cNvPr>
          <p:cNvSpPr txBox="1"/>
          <p:nvPr/>
        </p:nvSpPr>
        <p:spPr>
          <a:xfrm>
            <a:off x="4141131" y="3294672"/>
            <a:ext cx="2744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z</a:t>
            </a:r>
            <a:endParaRPr kumimoji="1" lang="ja-JP" altLang="en-US"/>
          </a:p>
        </p:txBody>
      </p:sp>
      <p:sp>
        <p:nvSpPr>
          <p:cNvPr id="29" name="円/楕円 28">
            <a:extLst>
              <a:ext uri="{FF2B5EF4-FFF2-40B4-BE49-F238E27FC236}">
                <a16:creationId xmlns:a16="http://schemas.microsoft.com/office/drawing/2014/main" id="{A6AC2B89-A217-1245-B52F-3E8B5A3A27F8}"/>
              </a:ext>
            </a:extLst>
          </p:cNvPr>
          <p:cNvSpPr/>
          <p:nvPr/>
        </p:nvSpPr>
        <p:spPr>
          <a:xfrm flipV="1">
            <a:off x="5095999" y="2828060"/>
            <a:ext cx="62532" cy="625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0" name="直線コネクタ 29">
            <a:extLst>
              <a:ext uri="{FF2B5EF4-FFF2-40B4-BE49-F238E27FC236}">
                <a16:creationId xmlns:a16="http://schemas.microsoft.com/office/drawing/2014/main" id="{2E5D2A23-A625-6A42-A019-DE71B30F8D9A}"/>
              </a:ext>
            </a:extLst>
          </p:cNvPr>
          <p:cNvCxnSpPr>
            <a:cxnSpLocks/>
          </p:cNvCxnSpPr>
          <p:nvPr/>
        </p:nvCxnSpPr>
        <p:spPr>
          <a:xfrm>
            <a:off x="5129848" y="2892692"/>
            <a:ext cx="0" cy="1882382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2" name="直線コネクタ 31">
            <a:extLst>
              <a:ext uri="{FF2B5EF4-FFF2-40B4-BE49-F238E27FC236}">
                <a16:creationId xmlns:a16="http://schemas.microsoft.com/office/drawing/2014/main" id="{CBB1E53C-A8BE-FE4A-9F06-C88B9AE049E7}"/>
              </a:ext>
            </a:extLst>
          </p:cNvPr>
          <p:cNvCxnSpPr>
            <a:cxnSpLocks/>
          </p:cNvCxnSpPr>
          <p:nvPr/>
        </p:nvCxnSpPr>
        <p:spPr>
          <a:xfrm flipH="1">
            <a:off x="3450867" y="2861426"/>
            <a:ext cx="1652882" cy="0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099CDB15-0106-1F42-B40C-5B905B6634BF}"/>
              </a:ext>
            </a:extLst>
          </p:cNvPr>
          <p:cNvSpPr txBox="1"/>
          <p:nvPr/>
        </p:nvSpPr>
        <p:spPr>
          <a:xfrm>
            <a:off x="4757580" y="2534175"/>
            <a:ext cx="482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z+α</a:t>
            </a:r>
            <a:endParaRPr kumimoji="1" lang="ja-JP" altLang="en-US"/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5561CB81-2D7D-8E45-ABCD-2809458D4881}"/>
              </a:ext>
            </a:extLst>
          </p:cNvPr>
          <p:cNvSpPr txBox="1"/>
          <p:nvPr/>
        </p:nvSpPr>
        <p:spPr>
          <a:xfrm>
            <a:off x="3201991" y="4744076"/>
            <a:ext cx="3241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O</a:t>
            </a:r>
            <a:endParaRPr kumimoji="1" lang="ja-JP" altLang="en-US"/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9D0C47A6-20E1-9B40-A58F-BBBDE942C920}"/>
              </a:ext>
            </a:extLst>
          </p:cNvPr>
          <p:cNvSpPr txBox="1"/>
          <p:nvPr/>
        </p:nvSpPr>
        <p:spPr>
          <a:xfrm>
            <a:off x="4290041" y="4704334"/>
            <a:ext cx="2744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x</a:t>
            </a:r>
            <a:endParaRPr kumimoji="1" lang="ja-JP" altLang="en-US"/>
          </a:p>
        </p:txBody>
      </p: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47BA6489-03E0-8B46-8D9D-CF53749C7CF9}"/>
              </a:ext>
            </a:extLst>
          </p:cNvPr>
          <p:cNvSpPr txBox="1"/>
          <p:nvPr/>
        </p:nvSpPr>
        <p:spPr>
          <a:xfrm>
            <a:off x="4902881" y="4707029"/>
            <a:ext cx="4780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err="1"/>
              <a:t>x+a</a:t>
            </a:r>
            <a:endParaRPr kumimoji="1" lang="ja-JP" altLang="en-US"/>
          </a:p>
        </p:txBody>
      </p: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BA810016-AAC6-7E40-8C95-F6ECFB25D6E7}"/>
              </a:ext>
            </a:extLst>
          </p:cNvPr>
          <p:cNvSpPr txBox="1"/>
          <p:nvPr/>
        </p:nvSpPr>
        <p:spPr>
          <a:xfrm>
            <a:off x="3177230" y="3373695"/>
            <a:ext cx="314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err="1"/>
              <a:t>iy</a:t>
            </a:r>
            <a:endParaRPr kumimoji="1" lang="ja-JP" altLang="en-US"/>
          </a:p>
        </p:txBody>
      </p:sp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F1E2B739-88AD-6E4A-B252-9B4422C74EFF}"/>
              </a:ext>
            </a:extLst>
          </p:cNvPr>
          <p:cNvSpPr txBox="1"/>
          <p:nvPr/>
        </p:nvSpPr>
        <p:spPr>
          <a:xfrm>
            <a:off x="2889406" y="2674171"/>
            <a:ext cx="6367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err="1"/>
              <a:t>i</a:t>
            </a:r>
            <a:r>
              <a:rPr kumimoji="1" lang="en-US" altLang="ja-JP" dirty="0"/>
              <a:t>(</a:t>
            </a:r>
            <a:r>
              <a:rPr kumimoji="1" lang="en-US" altLang="ja-JP" dirty="0" err="1"/>
              <a:t>y+b</a:t>
            </a:r>
            <a:r>
              <a:rPr kumimoji="1" lang="en-US" altLang="ja-JP" dirty="0"/>
              <a:t>)</a:t>
            </a:r>
            <a:endParaRPr kumimoji="1" lang="ja-JP" alt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テーマ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6145</TotalTime>
  <Words>4065</Words>
  <Application>Microsoft Macintosh PowerPoint</Application>
  <PresentationFormat>画面に合わせる (16:9)</PresentationFormat>
  <Paragraphs>477</Paragraphs>
  <Slides>65</Slides>
  <Notes>55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2</vt:i4>
      </vt:variant>
      <vt:variant>
        <vt:lpstr>スライド タイトル</vt:lpstr>
      </vt:variant>
      <vt:variant>
        <vt:i4>65</vt:i4>
      </vt:variant>
    </vt:vector>
  </HeadingPairs>
  <TitlesOfParts>
    <vt:vector size="71" baseType="lpstr">
      <vt:lpstr>游ゴシック</vt:lpstr>
      <vt:lpstr>Arial</vt:lpstr>
      <vt:lpstr>Cambria Math</vt:lpstr>
      <vt:lpstr>Times New Roman</vt:lpstr>
      <vt:lpstr>Simple Light</vt:lpstr>
      <vt:lpstr>Office テーマ</vt:lpstr>
      <vt:lpstr>双曲幾何の発祥〜ユークリッド幾何学が自明かどうか〜</vt:lpstr>
      <vt:lpstr>今日の流れ</vt:lpstr>
      <vt:lpstr>PowerPoint プレゼンテーション</vt:lpstr>
      <vt:lpstr>PowerPoint プレゼンテーション</vt:lpstr>
      <vt:lpstr>PowerPoint プレゼンテーション</vt:lpstr>
      <vt:lpstr>複素数の基礎 ガウス平面 Gaussian plane</vt:lpstr>
      <vt:lpstr>複素数の基礎 複素数の方程式Complex number equation</vt:lpstr>
      <vt:lpstr>複素数の基礎 複素数の方程式Complex number equation</vt:lpstr>
      <vt:lpstr>複素数の基礎 一次変換1~和：平行移動~</vt:lpstr>
      <vt:lpstr>複素数の基礎 一次変換2~積：回転・拡大~</vt:lpstr>
      <vt:lpstr>複素数の基礎 一次変換3~逆数：反転~</vt:lpstr>
      <vt:lpstr>複素数の基礎 一次変換3~反転・鏡面変換~</vt:lpstr>
      <vt:lpstr>複素数の基礎 一次分数変換1~式・合成~ fractional linear transformation : FLT</vt:lpstr>
      <vt:lpstr>複素数の基礎 一次分数変換2~計算してみる~</vt:lpstr>
      <vt:lpstr>複素数の基礎 一次分数変換3~PSL(２;C)の合成~</vt:lpstr>
      <vt:lpstr>複素数の基礎 一次分数変換4~PSL(２;C)の合成~</vt:lpstr>
      <vt:lpstr>複素数の基礎 一次分数変換5~PSL(２;C)の合成~</vt:lpstr>
      <vt:lpstr>複素数の基礎 一次分数変換5~PSL(２;C)の合成~</vt:lpstr>
      <vt:lpstr>複素数の基礎 次の目標</vt:lpstr>
      <vt:lpstr>複素数の基礎 拡張複素数C_∞extended complex</vt:lpstr>
      <vt:lpstr>複素数の基礎 拡張複素数C_∞での一次分数変換</vt:lpstr>
      <vt:lpstr>複素数の基礎 分子・分母が両方０の場合</vt:lpstr>
      <vt:lpstr>複素数の基礎 分子・分母が両方０の場合</vt:lpstr>
      <vt:lpstr>PowerPoint プレゼンテーション</vt:lpstr>
      <vt:lpstr>リーマン球面 小円 small circle・大円 orthodrome, Riemann circle</vt:lpstr>
      <vt:lpstr>リーマン球面 小円・大円</vt:lpstr>
      <vt:lpstr>リーマン球面 北極点 North Pole</vt:lpstr>
      <vt:lpstr>リーマン球面 立体投影Π_v0 stereographic projection </vt:lpstr>
      <vt:lpstr>リーマン球面 写像 Π_v0の全単射性を示す手順</vt:lpstr>
      <vt:lpstr>リーマン球面 写像Π</vt:lpstr>
      <vt:lpstr>リーマン球面 球面から球面への写像Φ ̃</vt:lpstr>
      <vt:lpstr>リーマン球面 写像Φ ̃の連続性continuous</vt:lpstr>
      <vt:lpstr>前回から今回の流れ</vt:lpstr>
      <vt:lpstr>前回の復習１ 一次変換から最強の形へ</vt:lpstr>
      <vt:lpstr>前回の復習２ 一次分数変換の性質</vt:lpstr>
      <vt:lpstr>前回の復習３ 拡張複素数のお出まし</vt:lpstr>
      <vt:lpstr>前回の復習４ 立体投影：写像Π</vt:lpstr>
      <vt:lpstr>群論に関して</vt:lpstr>
      <vt:lpstr>PowerPoint プレゼンテーション</vt:lpstr>
      <vt:lpstr>一次分数変換群~合成~</vt:lpstr>
      <vt:lpstr>一次分数変換群~群~</vt:lpstr>
      <vt:lpstr>リーマン球面への作用</vt:lpstr>
      <vt:lpstr>一次分数変換は全単射</vt:lpstr>
      <vt:lpstr>立体投影：写像Πも同型写像</vt:lpstr>
      <vt:lpstr>写像φの性質</vt:lpstr>
      <vt:lpstr>写像φが全射であることを示す</vt:lpstr>
      <vt:lpstr>φ(A)=φ(B) のときA=B or A=-B</vt:lpstr>
      <vt:lpstr>第3回目の流れ</vt:lpstr>
      <vt:lpstr>円を円に，直線を直線に．</vt:lpstr>
      <vt:lpstr>一次分数変換の性質 &gt; 円円対応 &gt; 示す１ 2次正則行列の性質</vt:lpstr>
      <vt:lpstr>一次分数変換の性質 &gt; 円円対応 &gt; 示す２ 行列A∈SL(2;C)をΦで写す(a≠0の時)</vt:lpstr>
      <vt:lpstr>一次分数変換の性質 &gt; 円円対応 &gt; 示す２ 行列A∈SL(2;C)をΦで写す(a=0の時)</vt:lpstr>
      <vt:lpstr>一次分数変換の性質 &gt; 円円対応 &gt; 示す3 3種のPSLが存在することを確認する</vt:lpstr>
      <vt:lpstr>一次分数変換の性質 &gt; 円円対応 &gt; 示す4 3種類の写像を確認する</vt:lpstr>
      <vt:lpstr>一次分数変換の性質 &gt; 円円対応 &gt; 示す4 3種類の写像を確認する1</vt:lpstr>
      <vt:lpstr>一次分数変換の性質 &gt; 円円対応 &gt; 示す4 3種類の写像を確認する2</vt:lpstr>
      <vt:lpstr>一次分数変換の性質 円円対応2</vt:lpstr>
      <vt:lpstr>点を一次分数変換で無限回合成する</vt:lpstr>
      <vt:lpstr>一次分数変換群PSL(2;C)の性質 &gt; 元の分類 不動点集合fixed point setとΦ^i</vt:lpstr>
      <vt:lpstr>一次分数変換群PSL(2;C)の性質 &gt; 元の分類 3つに分類</vt:lpstr>
      <vt:lpstr>一次分数変換群PSL(2;C)の性質 &gt; 元の分類 双曲的の例</vt:lpstr>
      <vt:lpstr>一次分数変換群PSL(2;C)の性質 楕円的の例</vt:lpstr>
      <vt:lpstr>一次分数変換群PSL(2;C)の性質 &gt; 元の分類 放物的の例</vt:lpstr>
      <vt:lpstr>一次分数変換群PSL(2;C)の性質 &gt; 元の分類 場合分け</vt:lpstr>
      <vt:lpstr>一次分数変換群PSL(2;C)の性質 &gt; 元の分類 元の分類の保持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双曲幾何の発祥〜ユークリッド幾何学が自明かどうか〜</dc:title>
  <cp:lastModifiedBy>高原 照太郎</cp:lastModifiedBy>
  <cp:revision>393</cp:revision>
  <cp:lastPrinted>2019-09-11T22:55:22Z</cp:lastPrinted>
  <dcterms:modified xsi:type="dcterms:W3CDTF">2019-09-14T18:23:09Z</dcterms:modified>
</cp:coreProperties>
</file>